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86" r:id="rId3"/>
    <p:sldId id="257" r:id="rId4"/>
    <p:sldId id="258" r:id="rId5"/>
    <p:sldId id="283" r:id="rId6"/>
    <p:sldId id="292" r:id="rId7"/>
    <p:sldId id="278" r:id="rId8"/>
    <p:sldId id="260" r:id="rId9"/>
    <p:sldId id="284" r:id="rId10"/>
    <p:sldId id="261" r:id="rId11"/>
    <p:sldId id="285" r:id="rId12"/>
    <p:sldId id="262" r:id="rId13"/>
    <p:sldId id="277" r:id="rId14"/>
    <p:sldId id="264" r:id="rId15"/>
    <p:sldId id="265" r:id="rId16"/>
    <p:sldId id="266" r:id="rId17"/>
    <p:sldId id="289" r:id="rId18"/>
    <p:sldId id="290" r:id="rId19"/>
    <p:sldId id="269" r:id="rId20"/>
    <p:sldId id="270" r:id="rId21"/>
    <p:sldId id="271" r:id="rId22"/>
    <p:sldId id="272" r:id="rId23"/>
    <p:sldId id="287" r:id="rId24"/>
    <p:sldId id="273" r:id="rId25"/>
    <p:sldId id="274" r:id="rId26"/>
    <p:sldId id="275" r:id="rId27"/>
    <p:sldId id="295" r:id="rId28"/>
    <p:sldId id="288" r:id="rId29"/>
    <p:sldId id="279" r:id="rId30"/>
    <p:sldId id="291" r:id="rId31"/>
    <p:sldId id="281" r:id="rId32"/>
    <p:sldId id="282" r:id="rId33"/>
    <p:sldId id="294" r:id="rId34"/>
    <p:sldId id="293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4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5079" autoAdjust="0"/>
  </p:normalViewPr>
  <p:slideViewPr>
    <p:cSldViewPr snapToGrid="0" snapToObjects="1">
      <p:cViewPr varScale="1">
        <p:scale>
          <a:sx n="95" d="100"/>
          <a:sy n="95" d="100"/>
        </p:scale>
        <p:origin x="-7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AAA57-DE36-E749-83EA-D036832DDD5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331E3-813A-3C49-A4BA-D939F9E6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precise conditions are rather cumbersome, hopefully someone will pursue it further.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example</a:t>
            </a:r>
            <a:r>
              <a:rPr lang="en-US" baseline="0" dirty="0" smtClean="0"/>
              <a:t> was considered in Witten’s “Phases of N=2 theories”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vertex algebras that occur in </a:t>
            </a:r>
            <a:r>
              <a:rPr lang="en-US" baseline="0" smtClean="0"/>
              <a:t>this setting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Chiral</a:t>
            </a:r>
            <a:r>
              <a:rPr lang="en-US" dirty="0" smtClean="0"/>
              <a:t> rings are finite-dimensional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supercommutative</a:t>
            </a:r>
            <a:r>
              <a:rPr lang="en-US" baseline="0" dirty="0" smtClean="0"/>
              <a:t> algebras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why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instanton</a:t>
            </a:r>
            <a:r>
              <a:rPr lang="en-US" baseline="0" dirty="0" smtClean="0"/>
              <a:t> corrections are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</a:t>
            </a:r>
            <a:r>
              <a:rPr lang="en-US" baseline="0" dirty="0" smtClean="0"/>
              <a:t> in general use </a:t>
            </a:r>
            <a:r>
              <a:rPr lang="en-US" baseline="0" dirty="0" err="1" smtClean="0"/>
              <a:t>orbifold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crepant</a:t>
            </a:r>
            <a:r>
              <a:rPr lang="en-US" baseline="0" dirty="0" smtClean="0"/>
              <a:t> resolutions rather than scheme resolutions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explain the notations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the notation.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/>
              <a:t>Berglund-</a:t>
            </a:r>
            <a:r>
              <a:rPr lang="en-US" sz="1200" dirty="0" err="1" smtClean="0"/>
              <a:t>Hübsch</a:t>
            </a:r>
            <a:r>
              <a:rPr lang="en-US" sz="1200" dirty="0" smtClean="0"/>
              <a:t> mirror symmetry was proposed around the </a:t>
            </a:r>
          </a:p>
          <a:p>
            <a:pPr>
              <a:buNone/>
            </a:pPr>
            <a:r>
              <a:rPr lang="en-US" sz="1200" dirty="0" smtClean="0"/>
              <a:t>same time as </a:t>
            </a:r>
            <a:r>
              <a:rPr lang="en-US" sz="1200" dirty="0" err="1" smtClean="0"/>
              <a:t>Batyrev’s</a:t>
            </a:r>
            <a:r>
              <a:rPr lang="en-US" sz="120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1E3-813A-3C49-A4BA-D939F9E6436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9A86-8C8B-604F-9466-E6485F13EDD3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CFB6-02DD-634B-AA44-BD9F75169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261977" cy="1137158"/>
          </a:xfrm>
        </p:spPr>
        <p:txBody>
          <a:bodyPr>
            <a:noAutofit/>
          </a:bodyPr>
          <a:lstStyle/>
          <a:p>
            <a:r>
              <a:rPr lang="en-US" sz="3600" dirty="0" smtClean="0"/>
              <a:t>Recent developments in the vertex algebra approach to </a:t>
            </a:r>
            <a:r>
              <a:rPr lang="en-US" sz="3600" dirty="0" err="1" smtClean="0"/>
              <a:t>toric</a:t>
            </a:r>
            <a:r>
              <a:rPr lang="en-US" sz="3600" dirty="0" smtClean="0"/>
              <a:t> mirror symmetry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Lev A. </a:t>
            </a:r>
            <a:r>
              <a:rPr lang="en-US" dirty="0" err="1" smtClean="0"/>
              <a:t>Borisov</a:t>
            </a:r>
            <a:r>
              <a:rPr lang="en-US" dirty="0" smtClean="0"/>
              <a:t>,</a:t>
            </a:r>
          </a:p>
          <a:p>
            <a:r>
              <a:rPr lang="en-US" dirty="0" smtClean="0"/>
              <a:t>Mathematics Department,</a:t>
            </a:r>
          </a:p>
          <a:p>
            <a:r>
              <a:rPr lang="en-US" dirty="0" smtClean="0"/>
              <a:t>Rutgers University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78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N=2 vertex algebras? Part 2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19" y="1283368"/>
            <a:ext cx="8499642" cy="49029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Definition: </a:t>
            </a:r>
            <a:r>
              <a:rPr lang="en-US" sz="2400" dirty="0" smtClean="0"/>
              <a:t>N=2 vertex algebra V = (V, Y,      , G</a:t>
            </a:r>
            <a:r>
              <a:rPr lang="en-US" sz="2800" baseline="30000" dirty="0" smtClean="0"/>
              <a:t>+</a:t>
            </a:r>
            <a:r>
              <a:rPr lang="en-US" sz="2400" dirty="0" smtClean="0"/>
              <a:t>, G</a:t>
            </a:r>
            <a:r>
              <a:rPr lang="en-US" sz="2800" baseline="30000" dirty="0" smtClean="0"/>
              <a:t>-</a:t>
            </a:r>
            <a:r>
              <a:rPr lang="en-US" sz="2400" dirty="0" smtClean="0"/>
              <a:t>, J, L) is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a vertex algebra with additional choice of four fields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                           </a:t>
            </a:r>
            <a:r>
              <a:rPr lang="en-US" sz="2400" dirty="0" err="1" smtClean="0"/>
              <a:t>G</a:t>
            </a:r>
            <a:r>
              <a:rPr lang="en-US" sz="2800" baseline="30000" dirty="0" err="1" smtClean="0"/>
              <a:t>+</a:t>
            </a:r>
            <a:r>
              <a:rPr lang="en-US" sz="2400" dirty="0" err="1" smtClean="0"/>
              <a:t>(z</a:t>
            </a:r>
            <a:r>
              <a:rPr lang="en-US" sz="2400" dirty="0" smtClean="0"/>
              <a:t>), G</a:t>
            </a:r>
            <a:r>
              <a:rPr lang="en-US" sz="28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z</a:t>
            </a:r>
            <a:r>
              <a:rPr lang="en-US" sz="2400" dirty="0" smtClean="0"/>
              <a:t>),  </a:t>
            </a:r>
            <a:r>
              <a:rPr lang="en-US" sz="2400" dirty="0" err="1" smtClean="0"/>
              <a:t>J(z</a:t>
            </a:r>
            <a:r>
              <a:rPr lang="en-US" sz="2400" dirty="0" smtClean="0"/>
              <a:t>),  </a:t>
            </a:r>
            <a:r>
              <a:rPr lang="en-US" sz="2400" dirty="0" err="1" smtClean="0"/>
              <a:t>L(z</a:t>
            </a:r>
            <a:r>
              <a:rPr lang="en-US" sz="2400" dirty="0" smtClean="0"/>
              <a:t>)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whose Fourier coefficients (modes) have </a:t>
            </a:r>
            <a:r>
              <a:rPr lang="en-US" sz="2400" dirty="0" err="1" smtClean="0"/>
              <a:t>supercommutators</a:t>
            </a:r>
            <a:r>
              <a:rPr lang="en-US" sz="2400" dirty="0" smtClean="0"/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of N=2 super </a:t>
            </a:r>
            <a:r>
              <a:rPr lang="en-US" sz="2400" dirty="0" err="1" smtClean="0"/>
              <a:t>Virasoro</a:t>
            </a:r>
            <a:r>
              <a:rPr lang="en-US" sz="2400" dirty="0"/>
              <a:t> </a:t>
            </a:r>
            <a:r>
              <a:rPr lang="en-US" sz="2400" dirty="0" smtClean="0"/>
              <a:t>algebra.   For example,  L  gives the usual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err="1" smtClean="0"/>
              <a:t>Virasoro</a:t>
            </a:r>
            <a:r>
              <a:rPr lang="en-US" sz="2400" dirty="0" smtClean="0"/>
              <a:t> algebra with some central charge and  J  gives a U(1)</a:t>
            </a:r>
          </a:p>
          <a:p>
            <a:pPr>
              <a:buNone/>
            </a:pPr>
            <a:r>
              <a:rPr lang="en-US" sz="2400" dirty="0"/>
              <a:t>c</a:t>
            </a:r>
            <a:r>
              <a:rPr lang="en-US" sz="2400" dirty="0" smtClean="0"/>
              <a:t>urrent. </a:t>
            </a:r>
          </a:p>
          <a:p>
            <a:pPr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Mirror Involution:  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/>
              <a:t>Id </a:t>
            </a:r>
            <a:r>
              <a:rPr lang="en-US" sz="2400" dirty="0" smtClean="0"/>
              <a:t>on V,  G</a:t>
            </a:r>
            <a:r>
              <a:rPr lang="en-US" sz="2800" baseline="30000" dirty="0" smtClean="0"/>
              <a:t>+             </a:t>
            </a:r>
            <a:r>
              <a:rPr lang="en-US" sz="2400" dirty="0" smtClean="0"/>
              <a:t>G</a:t>
            </a:r>
            <a:r>
              <a:rPr lang="en-US" sz="2800" baseline="30000" dirty="0" smtClean="0"/>
              <a:t>-</a:t>
            </a:r>
            <a:r>
              <a:rPr lang="en-US" sz="2400" dirty="0" smtClean="0"/>
              <a:t>, J          -J,  L           L</a:t>
            </a:r>
          </a:p>
          <a:p>
            <a:pPr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520" y="1346264"/>
            <a:ext cx="355600" cy="4064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4373488" y="5526528"/>
            <a:ext cx="560151" cy="1588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55491" y="5528116"/>
            <a:ext cx="560151" cy="1588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841959" y="5523352"/>
            <a:ext cx="560151" cy="1588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78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N=2 vertex algebras? Part 3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2526"/>
            <a:ext cx="8499642" cy="557463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spcAft>
                <a:spcPts val="1200"/>
              </a:spcAft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Double grading: </a:t>
            </a:r>
            <a:r>
              <a:rPr lang="en-US" sz="2400" dirty="0" smtClean="0"/>
              <a:t>The Fourier coefficients L[0], J[0] commute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/>
              <a:t>w</a:t>
            </a:r>
            <a:r>
              <a:rPr lang="en-US" sz="2400" dirty="0" smtClean="0"/>
              <a:t>ith each other and are diagonalizable.  </a:t>
            </a:r>
            <a:r>
              <a:rPr lang="en-US" sz="2400" dirty="0" err="1" smtClean="0"/>
              <a:t>Eigenvalues</a:t>
            </a:r>
            <a:r>
              <a:rPr lang="en-US" sz="2400" dirty="0" smtClean="0"/>
              <a:t> of L[0]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/>
              <a:t>a</a:t>
            </a:r>
            <a:r>
              <a:rPr lang="en-US" sz="2400" dirty="0" smtClean="0"/>
              <a:t>re called </a:t>
            </a:r>
            <a:r>
              <a:rPr lang="en-US" sz="2400" dirty="0" smtClean="0">
                <a:solidFill>
                  <a:srgbClr val="0000FF"/>
                </a:solidFill>
              </a:rPr>
              <a:t>conformal weight</a:t>
            </a:r>
            <a:r>
              <a:rPr lang="en-US" sz="2400" dirty="0" smtClean="0"/>
              <a:t>, </a:t>
            </a:r>
            <a:r>
              <a:rPr lang="en-US" sz="2400" dirty="0" err="1" smtClean="0"/>
              <a:t>eigenvalues</a:t>
            </a:r>
            <a:r>
              <a:rPr lang="en-US" sz="2400" dirty="0" smtClean="0"/>
              <a:t> of J[0] are called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fermion</a:t>
            </a:r>
            <a:r>
              <a:rPr lang="en-US" sz="2400" dirty="0" smtClean="0">
                <a:solidFill>
                  <a:srgbClr val="0000FF"/>
                </a:solidFill>
              </a:rPr>
              <a:t> number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     V=      </a:t>
            </a:r>
            <a:r>
              <a:rPr lang="en-US" sz="2400" dirty="0" err="1" smtClean="0"/>
              <a:t>V</a:t>
            </a:r>
            <a:r>
              <a:rPr lang="en-US" sz="2800" baseline="-25000" dirty="0" err="1" smtClean="0"/>
              <a:t>k,l</a:t>
            </a:r>
            <a:r>
              <a:rPr lang="en-US" sz="2800" baseline="-25000" dirty="0" smtClean="0"/>
              <a:t> </a:t>
            </a:r>
            <a:r>
              <a:rPr lang="en-US" sz="2400" dirty="0" smtClean="0"/>
              <a:t>,      L[0]</a:t>
            </a:r>
            <a:r>
              <a:rPr lang="en-US" sz="2000" dirty="0" smtClean="0"/>
              <a:t> </a:t>
            </a:r>
            <a:r>
              <a:rPr lang="en-US" sz="2400" dirty="0" err="1" smtClean="0"/>
              <a:t>V</a:t>
            </a:r>
            <a:r>
              <a:rPr lang="en-US" sz="2800" baseline="-25000" dirty="0" err="1" smtClean="0"/>
              <a:t>k,l</a:t>
            </a:r>
            <a:r>
              <a:rPr lang="en-US" sz="2400" dirty="0" smtClean="0"/>
              <a:t>= </a:t>
            </a:r>
            <a:r>
              <a:rPr lang="en-US" sz="2400" dirty="0" err="1" smtClean="0"/>
              <a:t>k</a:t>
            </a:r>
            <a:r>
              <a:rPr lang="en-US" sz="2400" dirty="0" smtClean="0"/>
              <a:t> </a:t>
            </a:r>
            <a:r>
              <a:rPr lang="en-US" sz="2400" b="1" dirty="0" smtClean="0"/>
              <a:t>Id</a:t>
            </a:r>
            <a:r>
              <a:rPr lang="en-US" sz="2400" dirty="0" smtClean="0"/>
              <a:t>,     J[0]</a:t>
            </a:r>
            <a:r>
              <a:rPr lang="en-US" sz="2000" dirty="0" smtClean="0"/>
              <a:t> </a:t>
            </a:r>
            <a:r>
              <a:rPr lang="en-US" sz="2400" dirty="0" err="1" smtClean="0"/>
              <a:t>V</a:t>
            </a:r>
            <a:r>
              <a:rPr lang="en-US" sz="2800" baseline="-25000" dirty="0" err="1" smtClean="0"/>
              <a:t>k,l</a:t>
            </a:r>
            <a:r>
              <a:rPr lang="en-US" sz="2400" dirty="0" smtClean="0"/>
              <a:t>= </a:t>
            </a:r>
            <a:r>
              <a:rPr lang="en-US" sz="2400" dirty="0" err="1"/>
              <a:t>l</a:t>
            </a:r>
            <a:r>
              <a:rPr lang="en-US" sz="2400" dirty="0" smtClean="0"/>
              <a:t> </a:t>
            </a:r>
            <a:r>
              <a:rPr lang="en-US" sz="2400" b="1" dirty="0" smtClean="0"/>
              <a:t>Id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8" name="Or 7"/>
          <p:cNvSpPr>
            <a:spLocks noChangeAspect="1"/>
          </p:cNvSpPr>
          <p:nvPr/>
        </p:nvSpPr>
        <p:spPr>
          <a:xfrm>
            <a:off x="1644319" y="3888071"/>
            <a:ext cx="246288" cy="256137"/>
          </a:xfrm>
          <a:prstGeom prst="flowChartOr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N=2 vertex algebras of sigma model type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2211"/>
            <a:ext cx="8499642" cy="57617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Definition: </a:t>
            </a:r>
            <a:r>
              <a:rPr lang="en-US" sz="2400" dirty="0" smtClean="0"/>
              <a:t>V is called N=2 vertex algebra of sigma model type if </a:t>
            </a:r>
          </a:p>
          <a:p>
            <a:pPr>
              <a:buNone/>
            </a:pPr>
            <a:r>
              <a:rPr lang="en-US" sz="2400" dirty="0" err="1" smtClean="0"/>
              <a:t>dim(V</a:t>
            </a:r>
            <a:r>
              <a:rPr lang="en-US" sz="2800" baseline="-25000" dirty="0" err="1" smtClean="0"/>
              <a:t>k,l</a:t>
            </a:r>
            <a:r>
              <a:rPr lang="en-US" sz="2400" dirty="0" smtClean="0"/>
              <a:t>) &lt; ∞, </a:t>
            </a:r>
            <a:r>
              <a:rPr lang="en-US" sz="2400" dirty="0" err="1" smtClean="0"/>
              <a:t>V</a:t>
            </a:r>
            <a:r>
              <a:rPr lang="en-US" sz="2800" baseline="-25000" dirty="0" err="1" smtClean="0"/>
              <a:t>k,l</a:t>
            </a:r>
            <a:r>
              <a:rPr lang="en-US" sz="2800" dirty="0" smtClean="0"/>
              <a:t> </a:t>
            </a:r>
            <a:r>
              <a:rPr lang="en-US" sz="2400" dirty="0" smtClean="0"/>
              <a:t>= 0, unless  |</a:t>
            </a:r>
            <a:r>
              <a:rPr lang="en-US" sz="2400" dirty="0" err="1" smtClean="0"/>
              <a:t>l</a:t>
            </a:r>
            <a:r>
              <a:rPr lang="en-US" sz="2400" dirty="0" smtClean="0"/>
              <a:t>| ≤ 2k,  </a:t>
            </a:r>
            <a:r>
              <a:rPr lang="en-US" sz="2400" dirty="0" err="1"/>
              <a:t>l</a:t>
            </a:r>
            <a:r>
              <a:rPr lang="en-US" sz="2400" dirty="0" smtClean="0"/>
              <a:t> and k-l/2 are integer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endParaRPr lang="en-US" sz="2800" dirty="0">
              <a:latin typeface="Symbol" charset="2"/>
              <a:cs typeface="Symbol" charset="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198592" y="3958293"/>
            <a:ext cx="3929615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70003" y="2045378"/>
            <a:ext cx="5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J[0]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74649" y="3928734"/>
            <a:ext cx="3722155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83863" y="3963916"/>
            <a:ext cx="579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[0]</a:t>
            </a:r>
            <a:endParaRPr lang="en-US" sz="2000" dirty="0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2432623" y="2447595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829615" y="2447595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1720759" y="2943799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4514743" y="2940104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3117751" y="2942211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2424607" y="34154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3821599" y="34154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1731463" y="3903631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>
            <a:spLocks noChangeAspect="1"/>
          </p:cNvSpPr>
          <p:nvPr/>
        </p:nvSpPr>
        <p:spPr>
          <a:xfrm>
            <a:off x="4525447" y="3899936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128455" y="39020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2421943" y="43886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3818935" y="43886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1728799" y="4876831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4522783" y="4873136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3125791" y="48752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>
            <a:spLocks noChangeAspect="1"/>
          </p:cNvSpPr>
          <p:nvPr/>
        </p:nvSpPr>
        <p:spPr>
          <a:xfrm>
            <a:off x="2432647" y="53618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>
            <a:spLocks noChangeAspect="1"/>
          </p:cNvSpPr>
          <p:nvPr/>
        </p:nvSpPr>
        <p:spPr>
          <a:xfrm>
            <a:off x="3829639" y="53618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" name="Straight Arrow Connector 165"/>
          <p:cNvCxnSpPr/>
          <p:nvPr/>
        </p:nvCxnSpPr>
        <p:spPr>
          <a:xfrm flipV="1">
            <a:off x="1789230" y="1993484"/>
            <a:ext cx="2816951" cy="1952364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1406100" y="2736212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395338" y="3219956"/>
            <a:ext cx="50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 -</a:t>
            </a:r>
            <a:endParaRPr lang="en-US" sz="2000" dirty="0"/>
          </a:p>
        </p:txBody>
      </p:sp>
      <p:sp>
        <p:nvSpPr>
          <p:cNvPr id="172" name="TextBox 171"/>
          <p:cNvSpPr txBox="1"/>
          <p:nvPr/>
        </p:nvSpPr>
        <p:spPr>
          <a:xfrm>
            <a:off x="1310010" y="4711004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  <a:r>
              <a:rPr lang="en-US" sz="2000" dirty="0" smtClean="0"/>
              <a:t>2    </a:t>
            </a:r>
            <a:endParaRPr lang="en-US" sz="2000" dirty="0"/>
          </a:p>
        </p:txBody>
      </p:sp>
      <p:sp>
        <p:nvSpPr>
          <p:cNvPr id="173" name="TextBox 172"/>
          <p:cNvSpPr txBox="1"/>
          <p:nvPr/>
        </p:nvSpPr>
        <p:spPr>
          <a:xfrm>
            <a:off x="1310555" y="4214522"/>
            <a:ext cx="587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  -</a:t>
            </a:r>
            <a:endParaRPr lang="en-US" sz="2000" dirty="0"/>
          </a:p>
        </p:txBody>
      </p:sp>
      <p:sp>
        <p:nvSpPr>
          <p:cNvPr id="174" name="TextBox 173"/>
          <p:cNvSpPr txBox="1"/>
          <p:nvPr/>
        </p:nvSpPr>
        <p:spPr>
          <a:xfrm>
            <a:off x="3024873" y="391079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 </a:t>
            </a:r>
            <a:endParaRPr lang="en-US" sz="2000" dirty="0"/>
          </a:p>
        </p:txBody>
      </p:sp>
      <p:sp>
        <p:nvSpPr>
          <p:cNvPr id="175" name="TextBox 174"/>
          <p:cNvSpPr txBox="1"/>
          <p:nvPr/>
        </p:nvSpPr>
        <p:spPr>
          <a:xfrm>
            <a:off x="4405918" y="3897518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cxnSp>
        <p:nvCxnSpPr>
          <p:cNvPr id="177" name="Straight Arrow Connector 176"/>
          <p:cNvCxnSpPr/>
          <p:nvPr/>
        </p:nvCxnSpPr>
        <p:spPr>
          <a:xfrm rot="10800000" flipH="1" flipV="1">
            <a:off x="1731463" y="3932479"/>
            <a:ext cx="2874718" cy="1990619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Isosceles Triangle 218"/>
          <p:cNvSpPr/>
          <p:nvPr/>
        </p:nvSpPr>
        <p:spPr>
          <a:xfrm rot="16200000">
            <a:off x="1225608" y="2542525"/>
            <a:ext cx="3929614" cy="2831532"/>
          </a:xfrm>
          <a:prstGeom prst="triangle">
            <a:avLst/>
          </a:prstGeom>
          <a:solidFill>
            <a:schemeClr val="bg2">
              <a:alpha val="50000"/>
            </a:schemeClr>
          </a:solidFill>
          <a:ln w="0" cap="flat" cmpd="sng" algn="ctr">
            <a:solidFill>
              <a:schemeClr val="accent1">
                <a:shade val="95000"/>
                <a:satMod val="105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N=2 vertex algebras of sigma model type, part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9474"/>
            <a:ext cx="8499642" cy="55345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0000FF"/>
                </a:solidFill>
                <a:cs typeface="Symbol" charset="2"/>
              </a:rPr>
              <a:t>Chiral</a:t>
            </a:r>
            <a:r>
              <a:rPr lang="en-US" sz="2400" dirty="0" smtClean="0">
                <a:solidFill>
                  <a:srgbClr val="0000FF"/>
                </a:solidFill>
                <a:cs typeface="Symbol" charset="2"/>
              </a:rPr>
              <a:t> rings. </a:t>
            </a:r>
            <a:r>
              <a:rPr lang="en-US" sz="2400" dirty="0" smtClean="0">
                <a:cs typeface="Symbol" charset="2"/>
              </a:rPr>
              <a:t>A ring: J[0]=2L[0], B ring: J[0]=-2L[0]</a:t>
            </a:r>
            <a:endParaRPr lang="en-US" sz="2400" dirty="0">
              <a:latin typeface="Symbol" charset="2"/>
              <a:cs typeface="Symbol" charset="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198592" y="3958293"/>
            <a:ext cx="3929615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70003" y="2045378"/>
            <a:ext cx="5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J[0]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74649" y="3928734"/>
            <a:ext cx="3722155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83863" y="3963916"/>
            <a:ext cx="579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[0]</a:t>
            </a:r>
            <a:endParaRPr lang="en-US" sz="2000" dirty="0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2432623" y="2447595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3829615" y="2447595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1720759" y="2943799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4514743" y="2940104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3117751" y="2942211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2424607" y="34154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3821599" y="34154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1731463" y="3903631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>
            <a:spLocks noChangeAspect="1"/>
          </p:cNvSpPr>
          <p:nvPr/>
        </p:nvSpPr>
        <p:spPr>
          <a:xfrm>
            <a:off x="4525447" y="3899936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128455" y="39020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2421943" y="43886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3818935" y="43886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1728799" y="4876831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4522783" y="4873136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3125791" y="48752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>
            <a:spLocks noChangeAspect="1"/>
          </p:cNvSpPr>
          <p:nvPr/>
        </p:nvSpPr>
        <p:spPr>
          <a:xfrm>
            <a:off x="2432647" y="53618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>
            <a:spLocks noChangeAspect="1"/>
          </p:cNvSpPr>
          <p:nvPr/>
        </p:nvSpPr>
        <p:spPr>
          <a:xfrm>
            <a:off x="3829639" y="5361843"/>
            <a:ext cx="91438" cy="84434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" name="Straight Arrow Connector 165"/>
          <p:cNvCxnSpPr/>
          <p:nvPr/>
        </p:nvCxnSpPr>
        <p:spPr>
          <a:xfrm flipV="1">
            <a:off x="1789230" y="1993484"/>
            <a:ext cx="2816951" cy="1952364"/>
          </a:xfrm>
          <a:prstGeom prst="straightConnector1">
            <a:avLst/>
          </a:prstGeom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1406100" y="2736212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395338" y="3219956"/>
            <a:ext cx="50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 -</a:t>
            </a:r>
            <a:endParaRPr lang="en-US" sz="2000" dirty="0"/>
          </a:p>
        </p:txBody>
      </p:sp>
      <p:sp>
        <p:nvSpPr>
          <p:cNvPr id="172" name="TextBox 171"/>
          <p:cNvSpPr txBox="1"/>
          <p:nvPr/>
        </p:nvSpPr>
        <p:spPr>
          <a:xfrm>
            <a:off x="1310010" y="4711004"/>
            <a:ext cx="39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  <a:r>
              <a:rPr lang="en-US" sz="2000" dirty="0" smtClean="0"/>
              <a:t>2    </a:t>
            </a:r>
            <a:endParaRPr lang="en-US" sz="2000" dirty="0"/>
          </a:p>
        </p:txBody>
      </p:sp>
      <p:sp>
        <p:nvSpPr>
          <p:cNvPr id="173" name="TextBox 172"/>
          <p:cNvSpPr txBox="1"/>
          <p:nvPr/>
        </p:nvSpPr>
        <p:spPr>
          <a:xfrm>
            <a:off x="1310555" y="4214522"/>
            <a:ext cx="587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  -</a:t>
            </a:r>
            <a:endParaRPr lang="en-US" sz="2000" dirty="0"/>
          </a:p>
        </p:txBody>
      </p:sp>
      <p:sp>
        <p:nvSpPr>
          <p:cNvPr id="174" name="TextBox 173"/>
          <p:cNvSpPr txBox="1"/>
          <p:nvPr/>
        </p:nvSpPr>
        <p:spPr>
          <a:xfrm>
            <a:off x="3024873" y="391079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 </a:t>
            </a:r>
            <a:endParaRPr lang="en-US" sz="2000" dirty="0"/>
          </a:p>
        </p:txBody>
      </p:sp>
      <p:sp>
        <p:nvSpPr>
          <p:cNvPr id="175" name="TextBox 174"/>
          <p:cNvSpPr txBox="1"/>
          <p:nvPr/>
        </p:nvSpPr>
        <p:spPr>
          <a:xfrm>
            <a:off x="4405918" y="3897518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cxnSp>
        <p:nvCxnSpPr>
          <p:cNvPr id="177" name="Straight Arrow Connector 176"/>
          <p:cNvCxnSpPr/>
          <p:nvPr/>
        </p:nvCxnSpPr>
        <p:spPr>
          <a:xfrm rot="10800000" flipH="1" flipV="1">
            <a:off x="1731463" y="3932479"/>
            <a:ext cx="2874718" cy="1990619"/>
          </a:xfrm>
          <a:prstGeom prst="straightConnector1">
            <a:avLst/>
          </a:prstGeom>
          <a:ln w="38100" cap="flat" cmpd="dbl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Isosceles Triangle 218"/>
          <p:cNvSpPr/>
          <p:nvPr/>
        </p:nvSpPr>
        <p:spPr>
          <a:xfrm rot="16200000">
            <a:off x="1225608" y="2542525"/>
            <a:ext cx="3929614" cy="2831532"/>
          </a:xfrm>
          <a:prstGeom prst="triangle">
            <a:avLst/>
          </a:prstGeom>
          <a:solidFill>
            <a:schemeClr val="bg2">
              <a:alpha val="50000"/>
            </a:schemeClr>
          </a:solidFill>
          <a:ln w="0" cap="flat" cmpd="sng" algn="ctr">
            <a:solidFill>
              <a:schemeClr val="accent1">
                <a:shade val="95000"/>
                <a:satMod val="105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829849" y="2216762"/>
            <a:ext cx="916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 ring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29849" y="5215444"/>
            <a:ext cx="90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B</a:t>
            </a:r>
            <a:r>
              <a:rPr lang="en-US" sz="2400" dirty="0" smtClean="0">
                <a:solidFill>
                  <a:srgbClr val="800000"/>
                </a:solidFill>
              </a:rPr>
              <a:t> ring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5948947" y="2780632"/>
            <a:ext cx="655053" cy="2580105"/>
          </a:xfrm>
          <a:custGeom>
            <a:avLst/>
            <a:gdLst>
              <a:gd name="connsiteX0" fmla="*/ 0 w 655053"/>
              <a:gd name="connsiteY0" fmla="*/ 0 h 2580105"/>
              <a:gd name="connsiteX1" fmla="*/ 655053 w 655053"/>
              <a:gd name="connsiteY1" fmla="*/ 1176421 h 2580105"/>
              <a:gd name="connsiteX2" fmla="*/ 0 w 655053"/>
              <a:gd name="connsiteY2" fmla="*/ 2580105 h 25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053" h="2580105">
                <a:moveTo>
                  <a:pt x="0" y="0"/>
                </a:moveTo>
                <a:cubicBezTo>
                  <a:pt x="327526" y="373202"/>
                  <a:pt x="655053" y="746404"/>
                  <a:pt x="655053" y="1176421"/>
                </a:cubicBezTo>
                <a:cubicBezTo>
                  <a:pt x="655053" y="1606438"/>
                  <a:pt x="0" y="2580105"/>
                  <a:pt x="0" y="2580105"/>
                </a:cubicBezTo>
              </a:path>
            </a:pathLst>
          </a:custGeom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7790" y="3482019"/>
            <a:ext cx="1438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   mirror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involution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77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N=2 vertex algebras from </a:t>
            </a:r>
            <a:r>
              <a:rPr lang="en-US" sz="2800" dirty="0" err="1" smtClean="0"/>
              <a:t>Calabi-Yau</a:t>
            </a:r>
            <a:r>
              <a:rPr lang="en-US" sz="2800" dirty="0" smtClean="0"/>
              <a:t> varieties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316"/>
            <a:ext cx="8229600" cy="57216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VertexAlgebra(X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,w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en-US" sz="2400" dirty="0" smtClean="0">
                <a:ln>
                  <a:solidFill>
                    <a:srgbClr val="3366FF"/>
                  </a:solidFill>
                </a:ln>
                <a:solidFill>
                  <a:srgbClr val="0000FF"/>
                </a:solidFill>
              </a:rPr>
              <a:t>   </a:t>
            </a:r>
            <a:r>
              <a:rPr lang="en-US" sz="2400" dirty="0" smtClean="0">
                <a:solidFill>
                  <a:srgbClr val="0000FF"/>
                </a:solidFill>
              </a:rPr>
              <a:t>=    VertexAlgebra(X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,w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                                   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How to get vertex algebras from a </a:t>
            </a:r>
            <a:r>
              <a:rPr lang="en-US" sz="2400" dirty="0" err="1" smtClean="0"/>
              <a:t>Calabi-Yau</a:t>
            </a:r>
            <a:r>
              <a:rPr lang="en-US" sz="2400" dirty="0" smtClean="0"/>
              <a:t>? First guess:</a:t>
            </a:r>
          </a:p>
          <a:p>
            <a:pPr>
              <a:buNone/>
            </a:pPr>
            <a:r>
              <a:rPr lang="en-US" sz="2400" dirty="0" err="1" smtClean="0"/>
              <a:t>cohomology</a:t>
            </a:r>
            <a:r>
              <a:rPr lang="en-US" sz="2400" dirty="0" smtClean="0"/>
              <a:t> of the  </a:t>
            </a:r>
            <a:r>
              <a:rPr lang="en-US" sz="2400" dirty="0" err="1" smtClean="0"/>
              <a:t>chiral</a:t>
            </a:r>
            <a:r>
              <a:rPr lang="en-US" sz="2400" dirty="0" smtClean="0"/>
              <a:t> de </a:t>
            </a:r>
            <a:r>
              <a:rPr lang="en-US" sz="2400" dirty="0" err="1" smtClean="0"/>
              <a:t>Rham</a:t>
            </a:r>
            <a:r>
              <a:rPr lang="en-US" sz="2400" dirty="0" smtClean="0"/>
              <a:t> complex MSV(X).  This still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 smtClean="0"/>
              <a:t>needs </a:t>
            </a:r>
            <a:r>
              <a:rPr lang="en-US" sz="2400" dirty="0" err="1" smtClean="0"/>
              <a:t>instanton</a:t>
            </a:r>
            <a:r>
              <a:rPr lang="en-US" sz="2400" dirty="0" smtClean="0"/>
              <a:t> corrections. Second guess: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 smtClean="0"/>
              <a:t>                      </a:t>
            </a:r>
            <a:r>
              <a:rPr lang="en-US" sz="2400" dirty="0" err="1" smtClean="0"/>
              <a:t>VertexAlgebra(X</a:t>
            </a:r>
            <a:r>
              <a:rPr lang="en-US" sz="2400" dirty="0" smtClean="0"/>
              <a:t>) = QH</a:t>
            </a:r>
            <a:r>
              <a:rPr lang="en-US" sz="2800" baseline="30000" dirty="0" smtClean="0"/>
              <a:t>*</a:t>
            </a:r>
            <a:r>
              <a:rPr lang="en-US" sz="2400" dirty="0" smtClean="0"/>
              <a:t>(MSV(X)) </a:t>
            </a:r>
          </a:p>
          <a:p>
            <a:r>
              <a:rPr lang="en-US" sz="2400" dirty="0" smtClean="0"/>
              <a:t>No mathematical definition of QH</a:t>
            </a:r>
            <a:r>
              <a:rPr lang="en-US" sz="2800" baseline="30000" dirty="0" smtClean="0"/>
              <a:t>*</a:t>
            </a:r>
            <a:r>
              <a:rPr lang="en-US" sz="2400" dirty="0" smtClean="0"/>
              <a:t> in this setting yet. 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One can try to deform H</a:t>
            </a:r>
            <a:r>
              <a:rPr lang="en-US" sz="2800" baseline="30000" dirty="0" smtClean="0"/>
              <a:t>*</a:t>
            </a:r>
            <a:r>
              <a:rPr lang="en-US" sz="2400" dirty="0" smtClean="0"/>
              <a:t>(MSV(X))  </a:t>
            </a:r>
            <a:r>
              <a:rPr lang="en-US" sz="2400" i="1" dirty="0" smtClean="0"/>
              <a:t>ad hoc.</a:t>
            </a:r>
          </a:p>
          <a:p>
            <a:pPr>
              <a:buNone/>
            </a:pPr>
            <a:r>
              <a:rPr lang="en-US" sz="2400" dirty="0" smtClean="0"/>
              <a:t>Next, I will describe how these vertex algebras are constructed in </a:t>
            </a:r>
          </a:p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dirty="0" err="1" smtClean="0"/>
              <a:t>toric</a:t>
            </a:r>
            <a:r>
              <a:rPr lang="en-US" sz="2400" dirty="0" smtClean="0"/>
              <a:t> setting, for </a:t>
            </a:r>
            <a:r>
              <a:rPr lang="en-US" sz="2400" dirty="0" err="1" smtClean="0"/>
              <a:t>Batyrev’s</a:t>
            </a:r>
            <a:r>
              <a:rPr lang="en-US" sz="2400" dirty="0" smtClean="0"/>
              <a:t> mirror symmetry.</a:t>
            </a:r>
          </a:p>
          <a:p>
            <a:pPr>
              <a:buNone/>
            </a:pPr>
            <a:endParaRPr lang="en-US" sz="2400" dirty="0" smtClean="0">
              <a:ln>
                <a:solidFill>
                  <a:srgbClr val="3366FF"/>
                </a:solidFill>
              </a:ln>
            </a:endParaRP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34626" y="1590858"/>
            <a:ext cx="85151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irror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09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Batyrev’s</a:t>
            </a:r>
            <a:r>
              <a:rPr lang="en-US" sz="2800" dirty="0" smtClean="0"/>
              <a:t> mirror symmetry construction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712"/>
            <a:ext cx="8229600" cy="15693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Data: </a:t>
            </a:r>
            <a:r>
              <a:rPr lang="en-US" sz="2400" dirty="0" smtClean="0"/>
              <a:t>Δ</a:t>
            </a:r>
            <a:r>
              <a:rPr lang="en-US" sz="2800" baseline="-25000" dirty="0" smtClean="0"/>
              <a:t>1</a:t>
            </a:r>
            <a:r>
              <a:rPr lang="en-US" sz="2400" dirty="0" smtClean="0"/>
              <a:t>, Δ</a:t>
            </a:r>
            <a:r>
              <a:rPr lang="en-US" sz="28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dual reflexive </a:t>
            </a:r>
            <a:r>
              <a:rPr lang="en-US" sz="2400" dirty="0" err="1" smtClean="0">
                <a:solidFill>
                  <a:srgbClr val="000000"/>
                </a:solidFill>
              </a:rPr>
              <a:t>polytopes</a:t>
            </a:r>
            <a:r>
              <a:rPr lang="en-US" sz="2400" dirty="0" smtClean="0">
                <a:solidFill>
                  <a:srgbClr val="000000"/>
                </a:solidFill>
              </a:rPr>
              <a:t> in dual lattices M</a:t>
            </a:r>
            <a:r>
              <a:rPr lang="en-US" sz="2800" baseline="-25000" dirty="0" smtClean="0">
                <a:solidFill>
                  <a:srgbClr val="000000"/>
                </a:solidFill>
              </a:rPr>
              <a:t>1</a:t>
            </a:r>
            <a:r>
              <a:rPr lang="en-US" sz="2400" dirty="0" smtClean="0">
                <a:solidFill>
                  <a:srgbClr val="000000"/>
                </a:solidFill>
              </a:rPr>
              <a:t>, M</a:t>
            </a:r>
            <a:r>
              <a:rPr lang="en-US" sz="2800" baseline="-25000" dirty="0" smtClean="0">
                <a:solidFill>
                  <a:srgbClr val="000000"/>
                </a:solidFill>
              </a:rPr>
              <a:t>1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Lift these </a:t>
            </a:r>
            <a:r>
              <a:rPr lang="en-US" sz="2400" dirty="0" err="1" smtClean="0"/>
              <a:t>polytopes</a:t>
            </a:r>
            <a:r>
              <a:rPr lang="en-US" sz="2400" dirty="0" smtClean="0"/>
              <a:t> to height one in extended dual</a:t>
            </a:r>
          </a:p>
          <a:p>
            <a:pPr>
              <a:buNone/>
            </a:pPr>
            <a:r>
              <a:rPr lang="en-US" sz="2400" dirty="0" smtClean="0"/>
              <a:t>lattices M=M</a:t>
            </a:r>
            <a:r>
              <a:rPr lang="en-US" sz="2800" baseline="-25000" dirty="0" smtClean="0"/>
              <a:t>1          </a:t>
            </a:r>
            <a:r>
              <a:rPr lang="en-US" sz="2400" dirty="0" smtClean="0"/>
              <a:t> and M=M</a:t>
            </a:r>
            <a:r>
              <a:rPr lang="en-US" sz="2800" baseline="-25000" dirty="0" smtClean="0"/>
              <a:t>1        </a:t>
            </a:r>
            <a:r>
              <a:rPr lang="en-US" sz="2400" dirty="0" smtClean="0"/>
              <a:t>   :   </a:t>
            </a:r>
            <a:r>
              <a:rPr lang="en-US" sz="2400" dirty="0" err="1" smtClean="0"/>
              <a:t>Δ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(Δ</a:t>
            </a:r>
            <a:r>
              <a:rPr lang="en-US" sz="2800" baseline="-25000" dirty="0" smtClean="0"/>
              <a:t>1</a:t>
            </a:r>
            <a:r>
              <a:rPr lang="en-US" sz="2400" dirty="0" smtClean="0"/>
              <a:t>,1), </a:t>
            </a:r>
            <a:r>
              <a:rPr lang="en-US" sz="2400" dirty="0" err="1" smtClean="0"/>
              <a:t>Δ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(Δ</a:t>
            </a:r>
            <a:r>
              <a:rPr lang="en-US" sz="2800" baseline="-25000" dirty="0" smtClean="0"/>
              <a:t>1</a:t>
            </a:r>
            <a:r>
              <a:rPr lang="en-US" sz="2400" dirty="0" smtClean="0"/>
              <a:t>,1).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66775" y="1264712"/>
            <a:ext cx="292785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baseline="30000" dirty="0" err="1" smtClean="0"/>
              <a:t>v</a:t>
            </a:r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470316" y="2203679"/>
            <a:ext cx="414112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aseline="30000" dirty="0" err="1" smtClean="0"/>
              <a:t>v</a:t>
            </a:r>
            <a:endParaRPr lang="en-US" sz="2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771305" y="1264712"/>
            <a:ext cx="292785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7005360" y="2229917"/>
            <a:ext cx="414112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aseline="30000" dirty="0" err="1" smtClean="0"/>
              <a:t>v</a:t>
            </a:r>
            <a:endParaRPr lang="en-US" sz="2800" dirty="0" smtClean="0"/>
          </a:p>
        </p:txBody>
      </p:sp>
      <p:sp>
        <p:nvSpPr>
          <p:cNvPr id="10" name="Or 9"/>
          <p:cNvSpPr>
            <a:spLocks noChangeAspect="1"/>
          </p:cNvSpPr>
          <p:nvPr/>
        </p:nvSpPr>
        <p:spPr>
          <a:xfrm>
            <a:off x="4201552" y="2340003"/>
            <a:ext cx="246288" cy="256137"/>
          </a:xfrm>
          <a:prstGeom prst="flowChartOr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r 10"/>
          <p:cNvSpPr>
            <a:spLocks noChangeAspect="1"/>
          </p:cNvSpPr>
          <p:nvPr/>
        </p:nvSpPr>
        <p:spPr>
          <a:xfrm>
            <a:off x="2268441" y="2353371"/>
            <a:ext cx="246288" cy="256137"/>
          </a:xfrm>
          <a:prstGeom prst="flowChartOr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75878" y="2179088"/>
            <a:ext cx="292785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baseline="30000" dirty="0" err="1" smtClean="0"/>
              <a:t>v</a:t>
            </a:r>
            <a:endParaRPr lang="en-US" sz="28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975607" y="2189813"/>
            <a:ext cx="292785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baseline="30000" dirty="0" err="1" smtClean="0"/>
              <a:t>v</a:t>
            </a:r>
            <a:endParaRPr lang="en-US" sz="2800" dirty="0" smtClean="0"/>
          </a:p>
        </p:txBody>
      </p:sp>
      <p:sp>
        <p:nvSpPr>
          <p:cNvPr id="28" name="Trapezoid 27"/>
          <p:cNvSpPr/>
          <p:nvPr/>
        </p:nvSpPr>
        <p:spPr>
          <a:xfrm>
            <a:off x="1947609" y="4386560"/>
            <a:ext cx="1407866" cy="537519"/>
          </a:xfrm>
          <a:prstGeom prst="trapezoid">
            <a:avLst/>
          </a:prstGeom>
          <a:solidFill>
            <a:schemeClr val="accent6">
              <a:lumMod val="60000"/>
              <a:lumOff val="40000"/>
              <a:alpha val="9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16200000" flipH="1">
            <a:off x="716423" y="3725145"/>
            <a:ext cx="1940157" cy="1929192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116676" y="4254090"/>
            <a:ext cx="1940155" cy="871306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1145271" y="4153992"/>
            <a:ext cx="2090445" cy="92120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650256" y="3904423"/>
            <a:ext cx="1756237" cy="1754554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rapezoid 47"/>
          <p:cNvSpPr/>
          <p:nvPr/>
        </p:nvSpPr>
        <p:spPr>
          <a:xfrm>
            <a:off x="5359365" y="4103150"/>
            <a:ext cx="965302" cy="668046"/>
          </a:xfrm>
          <a:prstGeom prst="trapezoid">
            <a:avLst/>
          </a:prstGeom>
          <a:solidFill>
            <a:srgbClr val="FAC090">
              <a:alpha val="9000"/>
            </a:srgb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16200000" flipH="1">
            <a:off x="3950554" y="3729405"/>
            <a:ext cx="2411288" cy="1501094"/>
          </a:xfrm>
          <a:prstGeom prst="line">
            <a:avLst/>
          </a:prstGeom>
          <a:solidFill>
            <a:srgbClr val="FAC090">
              <a:alpha val="10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90225" y="4151155"/>
            <a:ext cx="2650962" cy="417923"/>
          </a:xfrm>
          <a:prstGeom prst="line">
            <a:avLst/>
          </a:prstGeom>
          <a:solidFill>
            <a:srgbClr val="FAC090">
              <a:alpha val="10000"/>
            </a:srgbClr>
          </a:solidFill>
          <a:ln w="25400" cap="flat" cmpd="sng" algn="ctr">
            <a:solidFill>
              <a:srgbClr val="800000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4427416" y="4206262"/>
            <a:ext cx="2411283" cy="547377"/>
          </a:xfrm>
          <a:prstGeom prst="line">
            <a:avLst/>
          </a:prstGeom>
          <a:solidFill>
            <a:srgbClr val="FAC090">
              <a:alpha val="10000"/>
            </a:srgbClr>
          </a:solidFill>
          <a:ln w="25400" cap="flat" cmpd="sng" algn="ctr">
            <a:solidFill>
              <a:srgbClr val="800000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259698" y="3921355"/>
            <a:ext cx="2411288" cy="1117195"/>
          </a:xfrm>
          <a:prstGeom prst="line">
            <a:avLst/>
          </a:prstGeom>
          <a:solidFill>
            <a:srgbClr val="FAC090">
              <a:alpha val="10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809928" y="5855384"/>
            <a:ext cx="5191445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Dual reflexive </a:t>
            </a:r>
            <a:r>
              <a:rPr lang="en-US" sz="2400" dirty="0" err="1" smtClean="0"/>
              <a:t>Gorenstein</a:t>
            </a:r>
            <a:r>
              <a:rPr lang="en-US" sz="2400" dirty="0" smtClean="0"/>
              <a:t> cones K and  K</a:t>
            </a:r>
            <a:r>
              <a:rPr lang="en-US" sz="2800" baseline="30000" dirty="0" smtClean="0"/>
              <a:t> 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 dual lattices M and M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6765391" y="5852740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/>
              <a:t>v</a:t>
            </a:r>
            <a:endParaRPr lang="en-US" sz="2800" baseline="30000" dirty="0"/>
          </a:p>
        </p:txBody>
      </p:sp>
      <p:sp>
        <p:nvSpPr>
          <p:cNvPr id="69" name="TextBox 68"/>
          <p:cNvSpPr txBox="1"/>
          <p:nvPr/>
        </p:nvSpPr>
        <p:spPr>
          <a:xfrm>
            <a:off x="4800582" y="6306790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/>
              <a:t>v</a:t>
            </a:r>
            <a:endParaRPr lang="en-US" sz="2800" baseline="30000" dirty="0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902" y="3085770"/>
            <a:ext cx="1562100" cy="4191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534" y="3020266"/>
            <a:ext cx="1917700" cy="469900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416835" y="4386560"/>
            <a:ext cx="468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Δ</a:t>
            </a:r>
            <a:r>
              <a:rPr lang="en-US" sz="2800" baseline="-25000" dirty="0" smtClean="0"/>
              <a:t> </a:t>
            </a:r>
            <a:endParaRPr lang="en-US" sz="2800" dirty="0"/>
          </a:p>
        </p:txBody>
      </p:sp>
      <p:sp>
        <p:nvSpPr>
          <p:cNvPr id="77" name="TextBox 76"/>
          <p:cNvSpPr txBox="1"/>
          <p:nvPr/>
        </p:nvSpPr>
        <p:spPr>
          <a:xfrm>
            <a:off x="5592274" y="4221240"/>
            <a:ext cx="468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Δ</a:t>
            </a:r>
            <a:r>
              <a:rPr lang="en-US" sz="2800" baseline="-25000" dirty="0" smtClean="0"/>
              <a:t> </a:t>
            </a:r>
            <a:endParaRPr lang="en-US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5830501" y="4260028"/>
            <a:ext cx="312906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aseline="30000" dirty="0" err="1" smtClean="0"/>
              <a:t>v</a:t>
            </a:r>
            <a:endParaRPr lang="en-US" sz="2800" baseline="30000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40" y="2308422"/>
            <a:ext cx="381000" cy="34290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437" y="2313267"/>
            <a:ext cx="381000" cy="34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Batyrev’s</a:t>
            </a:r>
            <a:r>
              <a:rPr lang="en-US" sz="2800" dirty="0" smtClean="0"/>
              <a:t> mirror symmetry construction, part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8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Use K to denote K    M and similarly for  K  ,  </a:t>
            </a:r>
            <a:r>
              <a:rPr lang="en-US" sz="2400" dirty="0" err="1" smtClean="0"/>
              <a:t>Δ</a:t>
            </a:r>
            <a:r>
              <a:rPr lang="en-US" sz="2400" dirty="0" smtClean="0"/>
              <a:t> and </a:t>
            </a:r>
            <a:r>
              <a:rPr lang="en-US" sz="2400" dirty="0" err="1" smtClean="0"/>
              <a:t>Δ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Pick generic </a:t>
            </a:r>
            <a:r>
              <a:rPr lang="en-US" sz="2400" dirty="0" smtClean="0">
                <a:solidFill>
                  <a:srgbClr val="0000FF"/>
                </a:solidFill>
              </a:rPr>
              <a:t>coefficient functions</a:t>
            </a:r>
            <a:endParaRPr lang="en-US" sz="2400" dirty="0" smtClean="0"/>
          </a:p>
          <a:p>
            <a:pPr>
              <a:spcAft>
                <a:spcPts val="2400"/>
              </a:spcAft>
              <a:buNone/>
            </a:pPr>
            <a:r>
              <a:rPr lang="en-US" sz="2400" dirty="0" smtClean="0"/>
              <a:t>               </a:t>
            </a:r>
            <a:r>
              <a:rPr lang="en-US" sz="2400" dirty="0" err="1" smtClean="0"/>
              <a:t>f</a:t>
            </a:r>
            <a:r>
              <a:rPr lang="en-US" sz="2400" dirty="0" smtClean="0"/>
              <a:t>: </a:t>
            </a:r>
            <a:r>
              <a:rPr lang="en-US" sz="2400" dirty="0" err="1" smtClean="0"/>
              <a:t>Δ</a:t>
            </a:r>
            <a:r>
              <a:rPr lang="en-US" sz="2400" dirty="0" smtClean="0"/>
              <a:t>              ,    </a:t>
            </a:r>
            <a:r>
              <a:rPr lang="en-US" sz="2400" dirty="0" err="1" smtClean="0"/>
              <a:t>g</a:t>
            </a:r>
            <a:r>
              <a:rPr lang="en-US" sz="2400" dirty="0" smtClean="0"/>
              <a:t>: </a:t>
            </a:r>
            <a:r>
              <a:rPr lang="en-US" sz="2400" dirty="0" err="1" smtClean="0"/>
              <a:t>Δ</a:t>
            </a:r>
            <a:r>
              <a:rPr lang="en-US" sz="2400" dirty="0" smtClean="0"/>
              <a:t>    </a:t>
            </a:r>
          </a:p>
          <a:p>
            <a:pPr>
              <a:spcAft>
                <a:spcPts val="3000"/>
              </a:spcAft>
              <a:buNone/>
            </a:pPr>
            <a:r>
              <a:rPr lang="en-US" sz="2400" dirty="0" err="1" smtClean="0"/>
              <a:t>Batyrev</a:t>
            </a:r>
            <a:r>
              <a:rPr lang="en-US" sz="2400" dirty="0" smtClean="0"/>
              <a:t>: Mirror </a:t>
            </a:r>
            <a:r>
              <a:rPr lang="en-US" sz="2400" dirty="0" err="1" smtClean="0"/>
              <a:t>Calabi-Yau</a:t>
            </a:r>
            <a:r>
              <a:rPr lang="en-US" sz="2400" dirty="0" smtClean="0"/>
              <a:t> varieties are </a:t>
            </a:r>
            <a:r>
              <a:rPr lang="en-US" sz="2400" dirty="0" err="1" smtClean="0"/>
              <a:t>crepant</a:t>
            </a:r>
            <a:r>
              <a:rPr lang="en-US" sz="2400" dirty="0" smtClean="0"/>
              <a:t> resolutions of </a:t>
            </a:r>
          </a:p>
          <a:p>
            <a:pPr>
              <a:buNone/>
            </a:pPr>
            <a:r>
              <a:rPr lang="en-US" sz="24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400" dirty="0" smtClean="0"/>
              <a:t>= </a:t>
            </a:r>
            <a:r>
              <a:rPr lang="en-US" sz="2400" dirty="0" err="1" smtClean="0"/>
              <a:t>Proj</a:t>
            </a:r>
            <a:r>
              <a:rPr lang="en-US" sz="2400" dirty="0" smtClean="0"/>
              <a:t>(     [K ]/ &lt;     </a:t>
            </a:r>
            <a:r>
              <a:rPr lang="en-US" sz="2400" dirty="0" err="1" smtClean="0"/>
              <a:t>f(m</a:t>
            </a:r>
            <a:r>
              <a:rPr lang="en-US" sz="2400" dirty="0" smtClean="0"/>
              <a:t>) </a:t>
            </a:r>
            <a:r>
              <a:rPr lang="en-US" sz="2400" dirty="0" err="1" smtClean="0"/>
              <a:t>x</a:t>
            </a:r>
            <a:r>
              <a:rPr lang="en-US" sz="2800" baseline="30000" dirty="0" err="1" smtClean="0"/>
              <a:t>m</a:t>
            </a:r>
            <a:r>
              <a:rPr lang="en-US" sz="2400" dirty="0" smtClean="0"/>
              <a:t> &gt;), X</a:t>
            </a:r>
            <a:r>
              <a:rPr lang="en-US" sz="2800" baseline="-25000" dirty="0" smtClean="0"/>
              <a:t>2</a:t>
            </a:r>
            <a:r>
              <a:rPr lang="en-US" sz="2400" dirty="0" smtClean="0"/>
              <a:t>= </a:t>
            </a:r>
            <a:r>
              <a:rPr lang="en-US" sz="2400" dirty="0" err="1" smtClean="0"/>
              <a:t>Proj</a:t>
            </a:r>
            <a:r>
              <a:rPr lang="en-US" sz="2400" dirty="0" smtClean="0"/>
              <a:t>(     [K  ]/&lt;       </a:t>
            </a:r>
            <a:r>
              <a:rPr lang="en-US" sz="2400" dirty="0" err="1" smtClean="0"/>
              <a:t>g(n</a:t>
            </a:r>
            <a:r>
              <a:rPr lang="en-US" sz="2400" dirty="0" smtClean="0"/>
              <a:t>) </a:t>
            </a:r>
            <a:r>
              <a:rPr lang="en-US" sz="2400" dirty="0" err="1" smtClean="0"/>
              <a:t>y</a:t>
            </a:r>
            <a:r>
              <a:rPr lang="en-US" sz="2800" baseline="30000" dirty="0" err="1" smtClean="0"/>
              <a:t>n</a:t>
            </a:r>
            <a:r>
              <a:rPr lang="en-US" sz="2400" dirty="0" smtClean="0"/>
              <a:t> &gt;)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is not easy to make the identifications between </a:t>
            </a:r>
          </a:p>
          <a:p>
            <a:pPr>
              <a:buNone/>
            </a:pPr>
            <a:r>
              <a:rPr lang="en-US" sz="2400" dirty="0" smtClean="0"/>
              <a:t>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and 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in this setting (so called mirror map).</a:t>
            </a:r>
          </a:p>
        </p:txBody>
      </p:sp>
      <p:sp>
        <p:nvSpPr>
          <p:cNvPr id="8" name="Freeform 7"/>
          <p:cNvSpPr>
            <a:spLocks noChangeAspect="1"/>
          </p:cNvSpPr>
          <p:nvPr/>
        </p:nvSpPr>
        <p:spPr>
          <a:xfrm>
            <a:off x="2810925" y="1520115"/>
            <a:ext cx="150439" cy="260131"/>
          </a:xfrm>
          <a:custGeom>
            <a:avLst/>
            <a:gdLst>
              <a:gd name="connsiteX0" fmla="*/ 0 w 213895"/>
              <a:gd name="connsiteY0" fmla="*/ 369859 h 369859"/>
              <a:gd name="connsiteX1" fmla="*/ 53474 w 213895"/>
              <a:gd name="connsiteY1" fmla="*/ 62385 h 369859"/>
              <a:gd name="connsiteX2" fmla="*/ 160421 w 213895"/>
              <a:gd name="connsiteY2" fmla="*/ 49017 h 369859"/>
              <a:gd name="connsiteX3" fmla="*/ 213895 w 213895"/>
              <a:gd name="connsiteY3" fmla="*/ 356490 h 36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895" h="369859">
                <a:moveTo>
                  <a:pt x="0" y="369859"/>
                </a:moveTo>
                <a:cubicBezTo>
                  <a:pt x="13368" y="242859"/>
                  <a:pt x="26737" y="115859"/>
                  <a:pt x="53474" y="62385"/>
                </a:cubicBezTo>
                <a:cubicBezTo>
                  <a:pt x="80211" y="8911"/>
                  <a:pt x="133684" y="0"/>
                  <a:pt x="160421" y="49017"/>
                </a:cubicBezTo>
                <a:cubicBezTo>
                  <a:pt x="187158" y="98034"/>
                  <a:pt x="200526" y="227262"/>
                  <a:pt x="213895" y="356490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36512" y="1440878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5838" y="1427510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baseline="30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72108" y="3011500"/>
            <a:ext cx="441158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2736" y="2805693"/>
            <a:ext cx="342900" cy="3429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618" y="2816490"/>
            <a:ext cx="342900" cy="342900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3965780" y="3013088"/>
            <a:ext cx="441158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34141" y="2738853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baseline="30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9765" y="4386823"/>
            <a:ext cx="342900" cy="3429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719784" y="4275191"/>
            <a:ext cx="316164" cy="4946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8274" y="4750585"/>
            <a:ext cx="148392" cy="18136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3980" y="4764475"/>
            <a:ext cx="148392" cy="18136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513266" y="4640749"/>
            <a:ext cx="67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</a:t>
            </a:r>
            <a:r>
              <a:rPr lang="en-US" dirty="0" smtClean="0"/>
              <a:t>   </a:t>
            </a:r>
            <a:r>
              <a:rPr lang="en-US" dirty="0" err="1" smtClean="0"/>
              <a:t>Δ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544" y="4373455"/>
            <a:ext cx="342900" cy="3429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025983" y="4312062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baseline="300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672158" y="4266425"/>
            <a:ext cx="316164" cy="49463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501908" y="462946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dirty="0" smtClean="0"/>
              <a:t>   </a:t>
            </a:r>
            <a:r>
              <a:rPr lang="en-US" dirty="0" err="1" smtClean="0"/>
              <a:t>Δ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68010" y="462946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 err="1" smtClean="0"/>
              <a:t>v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Vertex algebras of mirror symmetry </a:t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 err="1" smtClean="0"/>
              <a:t>Batyrev’s</a:t>
            </a:r>
            <a:r>
              <a:rPr lang="en-US" sz="2800" dirty="0" smtClean="0"/>
              <a:t> construction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Define lattice vertex algebra </a:t>
            </a:r>
            <a:r>
              <a:rPr lang="en-US" sz="2400" dirty="0" err="1" smtClean="0"/>
              <a:t>Fock</a:t>
            </a:r>
            <a:r>
              <a:rPr lang="en-US" sz="2800" baseline="-25000" dirty="0" err="1" smtClean="0"/>
              <a:t>M</a:t>
            </a:r>
            <a:r>
              <a:rPr lang="en-US" sz="2800" dirty="0" smtClean="0"/>
              <a:t>  </a:t>
            </a:r>
            <a:r>
              <a:rPr lang="en-US" sz="2800" baseline="-25000" dirty="0" smtClean="0"/>
              <a:t>M</a:t>
            </a:r>
            <a:r>
              <a:rPr lang="en-US" sz="2800" dirty="0" smtClean="0"/>
              <a:t> </a:t>
            </a:r>
            <a:r>
              <a:rPr lang="en-US" sz="2400" dirty="0" smtClean="0"/>
              <a:t> with 2 </a:t>
            </a:r>
            <a:r>
              <a:rPr lang="en-US" sz="2400" dirty="0" err="1" smtClean="0"/>
              <a:t>rank(M</a:t>
            </a:r>
            <a:r>
              <a:rPr lang="en-US" sz="2400" dirty="0" smtClean="0"/>
              <a:t>) free</a:t>
            </a:r>
          </a:p>
          <a:p>
            <a:pPr>
              <a:buNone/>
            </a:pPr>
            <a:r>
              <a:rPr lang="en-US" sz="2400" dirty="0" smtClean="0"/>
              <a:t>fermions and 2 </a:t>
            </a:r>
            <a:r>
              <a:rPr lang="en-US" sz="2400" dirty="0" err="1" smtClean="0"/>
              <a:t>rank(M</a:t>
            </a:r>
            <a:r>
              <a:rPr lang="en-US" sz="2400" dirty="0" smtClean="0"/>
              <a:t>) free bosons with zero modes along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 smtClean="0"/>
              <a:t>the lattice M    M .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Definition. </a:t>
            </a:r>
            <a:r>
              <a:rPr lang="en-US" sz="2400" dirty="0" smtClean="0"/>
              <a:t>Vertex algebra </a:t>
            </a:r>
            <a:r>
              <a:rPr lang="en-US" sz="2400" dirty="0" err="1" smtClean="0"/>
              <a:t>V</a:t>
            </a:r>
            <a:r>
              <a:rPr lang="en-US" sz="2800" baseline="-25000" dirty="0" err="1" smtClean="0"/>
              <a:t>f,g</a:t>
            </a:r>
            <a:r>
              <a:rPr lang="en-US" sz="2400" dirty="0" smtClean="0"/>
              <a:t> is the </a:t>
            </a:r>
            <a:r>
              <a:rPr lang="en-US" sz="2400" dirty="0" err="1" smtClean="0"/>
              <a:t>cohomology</a:t>
            </a:r>
            <a:r>
              <a:rPr lang="en-US" sz="2400" dirty="0" smtClean="0"/>
              <a:t> of </a:t>
            </a:r>
            <a:r>
              <a:rPr lang="en-US" sz="2400" dirty="0" err="1" smtClean="0"/>
              <a:t>Fock</a:t>
            </a:r>
            <a:r>
              <a:rPr lang="en-US" sz="2800" baseline="-25000" dirty="0" err="1" smtClean="0"/>
              <a:t>M</a:t>
            </a:r>
            <a:r>
              <a:rPr lang="en-US" sz="2800" dirty="0" smtClean="0"/>
              <a:t>  </a:t>
            </a:r>
            <a:r>
              <a:rPr lang="en-US" sz="2800" baseline="-25000" dirty="0" smtClean="0"/>
              <a:t>M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with respect to the following differential.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sp>
        <p:nvSpPr>
          <p:cNvPr id="5" name="Or 4"/>
          <p:cNvSpPr>
            <a:spLocks noChangeAspect="1"/>
          </p:cNvSpPr>
          <p:nvPr/>
        </p:nvSpPr>
        <p:spPr>
          <a:xfrm>
            <a:off x="4841429" y="1947521"/>
            <a:ext cx="158360" cy="164690"/>
          </a:xfrm>
          <a:prstGeom prst="flowChartOr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r 5"/>
          <p:cNvSpPr>
            <a:spLocks noChangeAspect="1"/>
          </p:cNvSpPr>
          <p:nvPr/>
        </p:nvSpPr>
        <p:spPr>
          <a:xfrm>
            <a:off x="2143961" y="2686050"/>
            <a:ext cx="209581" cy="217962"/>
          </a:xfrm>
          <a:prstGeom prst="flowChartOr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3617" y="1709383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68057" y="2563857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baseline="30000" dirty="0"/>
          </a:p>
        </p:txBody>
      </p:sp>
      <p:grpSp>
        <p:nvGrpSpPr>
          <p:cNvPr id="9" name="Group 11"/>
          <p:cNvGrpSpPr/>
          <p:nvPr/>
        </p:nvGrpSpPr>
        <p:grpSpPr>
          <a:xfrm>
            <a:off x="7654146" y="3254581"/>
            <a:ext cx="546046" cy="400342"/>
            <a:chOff x="7654146" y="3254581"/>
            <a:chExt cx="546046" cy="400342"/>
          </a:xfrm>
        </p:grpSpPr>
        <p:sp>
          <p:nvSpPr>
            <p:cNvPr id="10" name="Or 9"/>
            <p:cNvSpPr>
              <a:spLocks noChangeAspect="1"/>
            </p:cNvSpPr>
            <p:nvPr/>
          </p:nvSpPr>
          <p:spPr>
            <a:xfrm>
              <a:off x="7654146" y="3490233"/>
              <a:ext cx="158360" cy="164690"/>
            </a:xfrm>
            <a:prstGeom prst="flowChartOr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11268" y="3254581"/>
              <a:ext cx="2889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9299" y="4237256"/>
            <a:ext cx="8549569" cy="1021984"/>
            <a:chOff x="470568" y="5627074"/>
            <a:chExt cx="8549569" cy="1021984"/>
          </a:xfrm>
        </p:grpSpPr>
        <p:sp>
          <p:nvSpPr>
            <p:cNvPr id="12" name="TextBox 11"/>
            <p:cNvSpPr txBox="1"/>
            <p:nvPr/>
          </p:nvSpPr>
          <p:spPr>
            <a:xfrm>
              <a:off x="470568" y="5775158"/>
              <a:ext cx="854956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D</a:t>
              </a:r>
              <a:r>
                <a:rPr lang="en-US" sz="2800" baseline="-25000" dirty="0" err="1" smtClean="0"/>
                <a:t>f,g</a:t>
              </a:r>
              <a:r>
                <a:rPr lang="en-US" sz="2400" dirty="0" smtClean="0"/>
                <a:t>= </a:t>
              </a:r>
              <a:r>
                <a:rPr lang="en-US" sz="2400" dirty="0" err="1" smtClean="0"/>
                <a:t>Res</a:t>
              </a:r>
              <a:r>
                <a:rPr lang="en-US" sz="2800" baseline="-25000" dirty="0" err="1" smtClean="0"/>
                <a:t>z</a:t>
              </a:r>
              <a:r>
                <a:rPr lang="en-US" sz="2800" baseline="-25000" dirty="0" smtClean="0"/>
                <a:t>=0</a:t>
              </a:r>
              <a:r>
                <a:rPr lang="en-US" sz="2400" dirty="0" smtClean="0"/>
                <a:t> </a:t>
              </a:r>
              <a:r>
                <a:rPr lang="en-US" sz="3200" dirty="0" smtClean="0"/>
                <a:t>(</a:t>
              </a:r>
              <a:r>
                <a:rPr lang="en-US" sz="2400" dirty="0" smtClean="0"/>
                <a:t>       </a:t>
              </a:r>
              <a:r>
                <a:rPr lang="en-US" sz="2400" dirty="0" err="1" smtClean="0"/>
                <a:t>f(m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m</a:t>
              </a:r>
              <a:r>
                <a:rPr lang="en-US" sz="2400" baseline="30000" dirty="0" err="1" smtClean="0"/>
                <a:t>ferm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e</a:t>
              </a:r>
              <a:r>
                <a:rPr lang="en-US" sz="2400" dirty="0" smtClean="0"/>
                <a:t>              +         </a:t>
              </a:r>
              <a:r>
                <a:rPr lang="en-US" sz="2400" dirty="0" err="1" smtClean="0"/>
                <a:t>g(n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n</a:t>
              </a:r>
              <a:r>
                <a:rPr lang="en-US" sz="2400" baseline="30000" dirty="0" err="1" smtClean="0"/>
                <a:t>ferm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e</a:t>
              </a:r>
              <a:r>
                <a:rPr lang="en-US" sz="2400" dirty="0" smtClean="0"/>
                <a:t>              </a:t>
              </a:r>
              <a:r>
                <a:rPr lang="en-US" sz="3200" dirty="0" smtClean="0"/>
                <a:t>)</a:t>
              </a:r>
              <a:endParaRPr lang="en-US" sz="2400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028859" y="5627074"/>
              <a:ext cx="6712497" cy="1021984"/>
              <a:chOff x="2028859" y="5627074"/>
              <a:chExt cx="6712497" cy="1021984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2140409" y="5832057"/>
                <a:ext cx="448880" cy="588211"/>
              </a:xfrm>
              <a:prstGeom prst="rect">
                <a:avLst/>
              </a:prstGeom>
            </p:spPr>
          </p:pic>
          <p:sp>
            <p:nvSpPr>
              <p:cNvPr id="14" name="Freeform 13"/>
              <p:cNvSpPr/>
              <p:nvPr/>
            </p:nvSpPr>
            <p:spPr>
              <a:xfrm>
                <a:off x="4370400" y="5627074"/>
                <a:ext cx="133684" cy="499089"/>
              </a:xfrm>
              <a:custGeom>
                <a:avLst/>
                <a:gdLst>
                  <a:gd name="connsiteX0" fmla="*/ 0 w 133684"/>
                  <a:gd name="connsiteY0" fmla="*/ 445614 h 570386"/>
                  <a:gd name="connsiteX1" fmla="*/ 26737 w 133684"/>
                  <a:gd name="connsiteY1" fmla="*/ 499088 h 570386"/>
                  <a:gd name="connsiteX2" fmla="*/ 53474 w 133684"/>
                  <a:gd name="connsiteY2" fmla="*/ 499088 h 570386"/>
                  <a:gd name="connsiteX3" fmla="*/ 93579 w 133684"/>
                  <a:gd name="connsiteY3" fmla="*/ 71298 h 570386"/>
                  <a:gd name="connsiteX4" fmla="*/ 120316 w 133684"/>
                  <a:gd name="connsiteY4" fmla="*/ 71298 h 570386"/>
                  <a:gd name="connsiteX5" fmla="*/ 133684 w 133684"/>
                  <a:gd name="connsiteY5" fmla="*/ 98035 h 57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684" h="570386">
                    <a:moveTo>
                      <a:pt x="0" y="445614"/>
                    </a:moveTo>
                    <a:cubicBezTo>
                      <a:pt x="8912" y="467895"/>
                      <a:pt x="17825" y="490176"/>
                      <a:pt x="26737" y="499088"/>
                    </a:cubicBezTo>
                    <a:cubicBezTo>
                      <a:pt x="35649" y="508000"/>
                      <a:pt x="42334" y="570386"/>
                      <a:pt x="53474" y="499088"/>
                    </a:cubicBezTo>
                    <a:cubicBezTo>
                      <a:pt x="64614" y="427790"/>
                      <a:pt x="82439" y="142596"/>
                      <a:pt x="93579" y="71298"/>
                    </a:cubicBezTo>
                    <a:cubicBezTo>
                      <a:pt x="104719" y="0"/>
                      <a:pt x="113632" y="66842"/>
                      <a:pt x="120316" y="71298"/>
                    </a:cubicBezTo>
                    <a:cubicBezTo>
                      <a:pt x="127000" y="75754"/>
                      <a:pt x="133684" y="98035"/>
                      <a:pt x="133684" y="9803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14776" y="5639774"/>
                <a:ext cx="1035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m</a:t>
                </a:r>
                <a:r>
                  <a:rPr lang="en-US" sz="2400" baseline="30000" dirty="0" err="1" smtClean="0"/>
                  <a:t>bos</a:t>
                </a:r>
                <a:r>
                  <a:rPr lang="en-US" sz="2400" dirty="0" err="1" smtClean="0"/>
                  <a:t>(z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028859" y="627972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m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Δ</a:t>
                </a:r>
                <a:endParaRPr lang="en-US" dirty="0"/>
              </a:p>
            </p:txBody>
          </p: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71568" y="6387482"/>
                <a:ext cx="148392" cy="1813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04716" y="6414091"/>
                <a:ext cx="148392" cy="1813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5631496" y="5801894"/>
                <a:ext cx="448880" cy="588211"/>
              </a:xfrm>
              <a:prstGeom prst="rect">
                <a:avLst/>
              </a:prstGeom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5552725" y="6252990"/>
                <a:ext cx="607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n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Δ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936747" y="6283768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aseline="30000" dirty="0" err="1" smtClean="0"/>
                  <a:t>v</a:t>
                </a:r>
                <a:endParaRPr lang="en-US" sz="2400" baseline="30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790505" y="5627960"/>
                <a:ext cx="9508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n</a:t>
                </a:r>
                <a:r>
                  <a:rPr lang="en-US" sz="2400" baseline="30000" dirty="0" err="1" smtClean="0"/>
                  <a:t>bos</a:t>
                </a:r>
                <a:r>
                  <a:rPr lang="en-US" sz="2400" dirty="0" err="1" smtClean="0"/>
                  <a:t>(z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7745664" y="5639774"/>
                <a:ext cx="133684" cy="499089"/>
              </a:xfrm>
              <a:custGeom>
                <a:avLst/>
                <a:gdLst>
                  <a:gd name="connsiteX0" fmla="*/ 0 w 133684"/>
                  <a:gd name="connsiteY0" fmla="*/ 445614 h 570386"/>
                  <a:gd name="connsiteX1" fmla="*/ 26737 w 133684"/>
                  <a:gd name="connsiteY1" fmla="*/ 499088 h 570386"/>
                  <a:gd name="connsiteX2" fmla="*/ 53474 w 133684"/>
                  <a:gd name="connsiteY2" fmla="*/ 499088 h 570386"/>
                  <a:gd name="connsiteX3" fmla="*/ 93579 w 133684"/>
                  <a:gd name="connsiteY3" fmla="*/ 71298 h 570386"/>
                  <a:gd name="connsiteX4" fmla="*/ 120316 w 133684"/>
                  <a:gd name="connsiteY4" fmla="*/ 71298 h 570386"/>
                  <a:gd name="connsiteX5" fmla="*/ 133684 w 133684"/>
                  <a:gd name="connsiteY5" fmla="*/ 98035 h 57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684" h="570386">
                    <a:moveTo>
                      <a:pt x="0" y="445614"/>
                    </a:moveTo>
                    <a:cubicBezTo>
                      <a:pt x="8912" y="467895"/>
                      <a:pt x="17825" y="490176"/>
                      <a:pt x="26737" y="499088"/>
                    </a:cubicBezTo>
                    <a:cubicBezTo>
                      <a:pt x="35649" y="508000"/>
                      <a:pt x="42334" y="570386"/>
                      <a:pt x="53474" y="499088"/>
                    </a:cubicBezTo>
                    <a:cubicBezTo>
                      <a:pt x="64614" y="427790"/>
                      <a:pt x="82439" y="142596"/>
                      <a:pt x="93579" y="71298"/>
                    </a:cubicBezTo>
                    <a:cubicBezTo>
                      <a:pt x="104719" y="0"/>
                      <a:pt x="113632" y="66842"/>
                      <a:pt x="120316" y="71298"/>
                    </a:cubicBezTo>
                    <a:cubicBezTo>
                      <a:pt x="127000" y="75754"/>
                      <a:pt x="133684" y="98035"/>
                      <a:pt x="133684" y="9803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Vertex algebras of mirror symmetry </a:t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 err="1" smtClean="0"/>
              <a:t>Batyrev’s</a:t>
            </a:r>
            <a:r>
              <a:rPr lang="en-US" sz="2800" dirty="0" smtClean="0"/>
              <a:t> construction, part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888"/>
            <a:ext cx="8405526" cy="4995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Theorem. </a:t>
            </a:r>
            <a:r>
              <a:rPr lang="en-US" sz="2400" dirty="0" smtClean="0"/>
              <a:t>The vertex algebras </a:t>
            </a:r>
            <a:r>
              <a:rPr lang="en-US" sz="2400" dirty="0" err="1" smtClean="0"/>
              <a:t>V</a:t>
            </a:r>
            <a:r>
              <a:rPr lang="en-US" sz="2800" baseline="-25000" dirty="0" err="1" smtClean="0"/>
              <a:t>f,g</a:t>
            </a:r>
            <a:r>
              <a:rPr lang="en-US" sz="2400" dirty="0" smtClean="0"/>
              <a:t> are of sigma model type for</a:t>
            </a:r>
          </a:p>
          <a:p>
            <a:pPr>
              <a:buNone/>
            </a:pPr>
            <a:r>
              <a:rPr lang="en-US" sz="2400" dirty="0" smtClean="0"/>
              <a:t>the N=2 structure given by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G</a:t>
            </a:r>
            <a:r>
              <a:rPr lang="en-US" sz="2800" baseline="30000" dirty="0" err="1" smtClean="0"/>
              <a:t>+</a:t>
            </a:r>
            <a:r>
              <a:rPr lang="en-US" sz="2400" dirty="0" err="1" smtClean="0"/>
              <a:t>(z</a:t>
            </a:r>
            <a:r>
              <a:rPr lang="en-US" sz="2400" dirty="0" smtClean="0"/>
              <a:t>) </a:t>
            </a:r>
            <a:r>
              <a:rPr lang="en-US" sz="800" dirty="0" smtClean="0"/>
              <a:t> </a:t>
            </a:r>
            <a:r>
              <a:rPr lang="en-US" sz="2400" dirty="0" smtClean="0"/>
              <a:t>=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n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bos</a:t>
            </a:r>
            <a:r>
              <a:rPr lang="en-US" sz="2400" dirty="0" err="1" smtClean="0"/>
              <a:t>(z</a:t>
            </a:r>
            <a:r>
              <a:rPr lang="en-US" sz="2400" dirty="0" smtClean="0"/>
              <a:t>) (</a:t>
            </a:r>
            <a:r>
              <a:rPr lang="en-US" sz="2400" dirty="0" err="1" smtClean="0"/>
              <a:t>m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 – </a:t>
            </a:r>
            <a:r>
              <a:rPr lang="en-US" sz="2400" dirty="0" smtClean="0">
                <a:solidFill>
                  <a:srgbClr val="008000"/>
                </a:solidFill>
              </a:rPr>
              <a:t>  </a:t>
            </a:r>
            <a:r>
              <a:rPr lang="en-US" sz="2400" dirty="0" err="1" smtClean="0"/>
              <a:t>deg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            G</a:t>
            </a:r>
            <a:r>
              <a:rPr lang="en-US" sz="28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z</a:t>
            </a:r>
            <a:r>
              <a:rPr lang="en-US" sz="2400" dirty="0" smtClean="0"/>
              <a:t>)  =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m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bos</a:t>
            </a:r>
            <a:r>
              <a:rPr lang="en-US" sz="2400" dirty="0" err="1" smtClean="0"/>
              <a:t>(z</a:t>
            </a:r>
            <a:r>
              <a:rPr lang="en-US" sz="2400" dirty="0" smtClean="0"/>
              <a:t>) (</a:t>
            </a:r>
            <a:r>
              <a:rPr lang="en-US" sz="2400" dirty="0" err="1" smtClean="0"/>
              <a:t>n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 – </a:t>
            </a:r>
            <a:r>
              <a:rPr lang="en-US" sz="2400" dirty="0" smtClean="0">
                <a:solidFill>
                  <a:srgbClr val="008000"/>
                </a:solidFill>
              </a:rPr>
              <a:t>  </a:t>
            </a:r>
            <a:r>
              <a:rPr lang="en-US" sz="2400" dirty="0" smtClean="0"/>
              <a:t>(</a:t>
            </a:r>
            <a:r>
              <a:rPr lang="en-US" sz="2400" dirty="0" err="1" smtClean="0"/>
              <a:t>deg</a:t>
            </a:r>
            <a:r>
              <a:rPr lang="en-US" sz="2800" baseline="30000" dirty="0" err="1" smtClean="0"/>
              <a:t>v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           </a:t>
            </a:r>
            <a:r>
              <a:rPr lang="en-US" sz="2400" dirty="0" err="1" smtClean="0"/>
              <a:t>J(z</a:t>
            </a:r>
            <a:r>
              <a:rPr lang="en-US" sz="2400" dirty="0" smtClean="0"/>
              <a:t>)    =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m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 (</a:t>
            </a:r>
            <a:r>
              <a:rPr lang="en-US" sz="2400" dirty="0" err="1" smtClean="0"/>
              <a:t>n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 + </a:t>
            </a:r>
            <a:r>
              <a:rPr lang="en-US" sz="2400" dirty="0" err="1" smtClean="0"/>
              <a:t>deg</a:t>
            </a:r>
            <a:r>
              <a:rPr lang="en-US" sz="2400" baseline="30000" dirty="0" err="1" smtClean="0"/>
              <a:t>bos</a:t>
            </a:r>
            <a:r>
              <a:rPr lang="en-US" sz="2400" dirty="0" err="1" smtClean="0"/>
              <a:t>(z</a:t>
            </a:r>
            <a:r>
              <a:rPr lang="en-US" sz="2400" dirty="0" smtClean="0"/>
              <a:t>)–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deg</a:t>
            </a:r>
            <a:r>
              <a:rPr lang="en-US" sz="2800" baseline="30000" dirty="0" err="1" smtClean="0"/>
              <a:t>v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bos</a:t>
            </a:r>
            <a:r>
              <a:rPr lang="en-US" sz="2400" dirty="0" err="1" smtClean="0"/>
              <a:t>(z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           </a:t>
            </a:r>
            <a:r>
              <a:rPr lang="en-US" sz="2400" dirty="0" err="1" smtClean="0"/>
              <a:t>L(z</a:t>
            </a:r>
            <a:r>
              <a:rPr lang="en-US" sz="2400" dirty="0" smtClean="0"/>
              <a:t>)   </a:t>
            </a:r>
            <a:r>
              <a:rPr lang="en-US" sz="1100" dirty="0" smtClean="0"/>
              <a:t> </a:t>
            </a:r>
            <a:r>
              <a:rPr lang="en-US" sz="2400" dirty="0" smtClean="0"/>
              <a:t>=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m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bos</a:t>
            </a:r>
            <a:r>
              <a:rPr lang="en-US" sz="2400" dirty="0" err="1" smtClean="0"/>
              <a:t>(z</a:t>
            </a:r>
            <a:r>
              <a:rPr lang="en-US" sz="2400" dirty="0" smtClean="0"/>
              <a:t>) (</a:t>
            </a:r>
            <a:r>
              <a:rPr lang="en-US" sz="2400" dirty="0" err="1" smtClean="0"/>
              <a:t>n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bos</a:t>
            </a:r>
            <a:r>
              <a:rPr lang="en-US" sz="2400" dirty="0" err="1" smtClean="0"/>
              <a:t>(z</a:t>
            </a:r>
            <a:r>
              <a:rPr lang="en-US" sz="2400" dirty="0" smtClean="0"/>
              <a:t>) + (1/2)</a:t>
            </a:r>
            <a:r>
              <a:rPr lang="en-US" sz="2800" dirty="0" smtClean="0"/>
              <a:t>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  </a:t>
            </a:r>
            <a:r>
              <a:rPr lang="en-US" sz="2400" dirty="0" smtClean="0"/>
              <a:t>(</a:t>
            </a:r>
            <a:r>
              <a:rPr lang="en-US" sz="2400" dirty="0" err="1" smtClean="0"/>
              <a:t>m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(z)(n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                         - (1/2)</a:t>
            </a:r>
            <a:r>
              <a:rPr lang="en-US" sz="2800" dirty="0" smtClean="0"/>
              <a:t>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  </a:t>
            </a:r>
            <a:r>
              <a:rPr lang="en-US" sz="2400" dirty="0" smtClean="0"/>
              <a:t>(</a:t>
            </a:r>
            <a:r>
              <a:rPr lang="en-US" sz="2400" dirty="0" err="1" smtClean="0"/>
              <a:t>n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(z)(m</a:t>
            </a:r>
            <a:r>
              <a:rPr lang="en-US" sz="2800" baseline="30000" dirty="0" err="1" smtClean="0"/>
              <a:t>i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                         - (1/2)  </a:t>
            </a:r>
            <a:r>
              <a:rPr lang="en-US" sz="2400" dirty="0" err="1" smtClean="0"/>
              <a:t>deg</a:t>
            </a:r>
            <a:r>
              <a:rPr lang="en-US" sz="2400" baseline="30000" dirty="0" err="1" smtClean="0"/>
              <a:t>bos</a:t>
            </a:r>
            <a:r>
              <a:rPr lang="en-US" sz="2400" dirty="0" err="1" smtClean="0"/>
              <a:t>(z</a:t>
            </a:r>
            <a:r>
              <a:rPr lang="en-US" sz="2400" dirty="0" smtClean="0"/>
              <a:t>) - (1/2)   (</a:t>
            </a:r>
            <a:r>
              <a:rPr lang="en-US" sz="2400" dirty="0" err="1" smtClean="0"/>
              <a:t>deg</a:t>
            </a:r>
            <a:r>
              <a:rPr lang="en-US" sz="2800" baseline="30000" dirty="0" err="1" smtClean="0"/>
              <a:t>v</a:t>
            </a:r>
            <a:r>
              <a:rPr lang="en-US" sz="2400" dirty="0" err="1" smtClean="0"/>
              <a:t>)</a:t>
            </a:r>
            <a:r>
              <a:rPr lang="en-US" sz="2400" baseline="30000" dirty="0" err="1" smtClean="0"/>
              <a:t>bos</a:t>
            </a:r>
            <a:r>
              <a:rPr lang="en-US" sz="2400" dirty="0" err="1" smtClean="0"/>
              <a:t>(z</a:t>
            </a:r>
            <a:r>
              <a:rPr lang="en-US" sz="2400" dirty="0" smtClean="0"/>
              <a:t>)</a:t>
            </a:r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The finiteness and the bounds on the conformal weight and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fermion</a:t>
            </a:r>
            <a:r>
              <a:rPr lang="en-US" sz="2400" dirty="0" smtClean="0">
                <a:solidFill>
                  <a:srgbClr val="0000FF"/>
                </a:solidFill>
              </a:rPr>
              <a:t> number are far from obvious. </a:t>
            </a:r>
          </a:p>
          <a:p>
            <a:pPr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800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86961" y="2526341"/>
            <a:ext cx="117475" cy="262467"/>
          </a:xfrm>
          <a:custGeom>
            <a:avLst/>
            <a:gdLst>
              <a:gd name="connsiteX0" fmla="*/ 0 w 117475"/>
              <a:gd name="connsiteY0" fmla="*/ 50271 h 262467"/>
              <a:gd name="connsiteX1" fmla="*/ 28575 w 117475"/>
              <a:gd name="connsiteY1" fmla="*/ 8996 h 262467"/>
              <a:gd name="connsiteX2" fmla="*/ 66675 w 117475"/>
              <a:gd name="connsiteY2" fmla="*/ 2646 h 262467"/>
              <a:gd name="connsiteX3" fmla="*/ 95250 w 117475"/>
              <a:gd name="connsiteY3" fmla="*/ 24871 h 262467"/>
              <a:gd name="connsiteX4" fmla="*/ 114300 w 117475"/>
              <a:gd name="connsiteY4" fmla="*/ 59796 h 262467"/>
              <a:gd name="connsiteX5" fmla="*/ 114300 w 117475"/>
              <a:gd name="connsiteY5" fmla="*/ 120121 h 262467"/>
              <a:gd name="connsiteX6" fmla="*/ 114300 w 117475"/>
              <a:gd name="connsiteY6" fmla="*/ 183621 h 262467"/>
              <a:gd name="connsiteX7" fmla="*/ 98425 w 117475"/>
              <a:gd name="connsiteY7" fmla="*/ 234421 h 262467"/>
              <a:gd name="connsiteX8" fmla="*/ 66675 w 117475"/>
              <a:gd name="connsiteY8" fmla="*/ 259821 h 262467"/>
              <a:gd name="connsiteX9" fmla="*/ 19050 w 117475"/>
              <a:gd name="connsiteY9" fmla="*/ 250296 h 262467"/>
              <a:gd name="connsiteX10" fmla="*/ 3175 w 117475"/>
              <a:gd name="connsiteY10" fmla="*/ 231246 h 262467"/>
              <a:gd name="connsiteX11" fmla="*/ 15875 w 117475"/>
              <a:gd name="connsiteY11" fmla="*/ 174096 h 262467"/>
              <a:gd name="connsiteX12" fmla="*/ 57150 w 117475"/>
              <a:gd name="connsiteY12" fmla="*/ 132821 h 262467"/>
              <a:gd name="connsiteX13" fmla="*/ 114300 w 117475"/>
              <a:gd name="connsiteY13" fmla="*/ 116946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475" h="262467">
                <a:moveTo>
                  <a:pt x="0" y="50271"/>
                </a:moveTo>
                <a:cubicBezTo>
                  <a:pt x="8731" y="33602"/>
                  <a:pt x="17463" y="16934"/>
                  <a:pt x="28575" y="8996"/>
                </a:cubicBezTo>
                <a:cubicBezTo>
                  <a:pt x="39688" y="1059"/>
                  <a:pt x="55562" y="0"/>
                  <a:pt x="66675" y="2646"/>
                </a:cubicBezTo>
                <a:cubicBezTo>
                  <a:pt x="77788" y="5292"/>
                  <a:pt x="87313" y="15346"/>
                  <a:pt x="95250" y="24871"/>
                </a:cubicBezTo>
                <a:cubicBezTo>
                  <a:pt x="103187" y="34396"/>
                  <a:pt x="111125" y="43921"/>
                  <a:pt x="114300" y="59796"/>
                </a:cubicBezTo>
                <a:cubicBezTo>
                  <a:pt x="117475" y="75671"/>
                  <a:pt x="114300" y="120121"/>
                  <a:pt x="114300" y="120121"/>
                </a:cubicBezTo>
                <a:cubicBezTo>
                  <a:pt x="114300" y="140758"/>
                  <a:pt x="116946" y="164571"/>
                  <a:pt x="114300" y="183621"/>
                </a:cubicBezTo>
                <a:cubicBezTo>
                  <a:pt x="111654" y="202671"/>
                  <a:pt x="106362" y="221721"/>
                  <a:pt x="98425" y="234421"/>
                </a:cubicBezTo>
                <a:cubicBezTo>
                  <a:pt x="90488" y="247121"/>
                  <a:pt x="79904" y="257175"/>
                  <a:pt x="66675" y="259821"/>
                </a:cubicBezTo>
                <a:cubicBezTo>
                  <a:pt x="53446" y="262467"/>
                  <a:pt x="29633" y="255059"/>
                  <a:pt x="19050" y="250296"/>
                </a:cubicBezTo>
                <a:cubicBezTo>
                  <a:pt x="8467" y="245534"/>
                  <a:pt x="3704" y="243946"/>
                  <a:pt x="3175" y="231246"/>
                </a:cubicBezTo>
                <a:cubicBezTo>
                  <a:pt x="2646" y="218546"/>
                  <a:pt x="6879" y="190500"/>
                  <a:pt x="15875" y="174096"/>
                </a:cubicBezTo>
                <a:cubicBezTo>
                  <a:pt x="24871" y="157692"/>
                  <a:pt x="40746" y="142346"/>
                  <a:pt x="57150" y="132821"/>
                </a:cubicBezTo>
                <a:cubicBezTo>
                  <a:pt x="73554" y="123296"/>
                  <a:pt x="114300" y="116946"/>
                  <a:pt x="114300" y="116946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00766" y="3065462"/>
            <a:ext cx="117475" cy="262467"/>
          </a:xfrm>
          <a:custGeom>
            <a:avLst/>
            <a:gdLst>
              <a:gd name="connsiteX0" fmla="*/ 0 w 117475"/>
              <a:gd name="connsiteY0" fmla="*/ 50271 h 262467"/>
              <a:gd name="connsiteX1" fmla="*/ 28575 w 117475"/>
              <a:gd name="connsiteY1" fmla="*/ 8996 h 262467"/>
              <a:gd name="connsiteX2" fmla="*/ 66675 w 117475"/>
              <a:gd name="connsiteY2" fmla="*/ 2646 h 262467"/>
              <a:gd name="connsiteX3" fmla="*/ 95250 w 117475"/>
              <a:gd name="connsiteY3" fmla="*/ 24871 h 262467"/>
              <a:gd name="connsiteX4" fmla="*/ 114300 w 117475"/>
              <a:gd name="connsiteY4" fmla="*/ 59796 h 262467"/>
              <a:gd name="connsiteX5" fmla="*/ 114300 w 117475"/>
              <a:gd name="connsiteY5" fmla="*/ 120121 h 262467"/>
              <a:gd name="connsiteX6" fmla="*/ 114300 w 117475"/>
              <a:gd name="connsiteY6" fmla="*/ 183621 h 262467"/>
              <a:gd name="connsiteX7" fmla="*/ 98425 w 117475"/>
              <a:gd name="connsiteY7" fmla="*/ 234421 h 262467"/>
              <a:gd name="connsiteX8" fmla="*/ 66675 w 117475"/>
              <a:gd name="connsiteY8" fmla="*/ 259821 h 262467"/>
              <a:gd name="connsiteX9" fmla="*/ 19050 w 117475"/>
              <a:gd name="connsiteY9" fmla="*/ 250296 h 262467"/>
              <a:gd name="connsiteX10" fmla="*/ 3175 w 117475"/>
              <a:gd name="connsiteY10" fmla="*/ 231246 h 262467"/>
              <a:gd name="connsiteX11" fmla="*/ 15875 w 117475"/>
              <a:gd name="connsiteY11" fmla="*/ 174096 h 262467"/>
              <a:gd name="connsiteX12" fmla="*/ 57150 w 117475"/>
              <a:gd name="connsiteY12" fmla="*/ 132821 h 262467"/>
              <a:gd name="connsiteX13" fmla="*/ 114300 w 117475"/>
              <a:gd name="connsiteY13" fmla="*/ 116946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475" h="262467">
                <a:moveTo>
                  <a:pt x="0" y="50271"/>
                </a:moveTo>
                <a:cubicBezTo>
                  <a:pt x="8731" y="33602"/>
                  <a:pt x="17463" y="16934"/>
                  <a:pt x="28575" y="8996"/>
                </a:cubicBezTo>
                <a:cubicBezTo>
                  <a:pt x="39688" y="1059"/>
                  <a:pt x="55562" y="0"/>
                  <a:pt x="66675" y="2646"/>
                </a:cubicBezTo>
                <a:cubicBezTo>
                  <a:pt x="77788" y="5292"/>
                  <a:pt x="87313" y="15346"/>
                  <a:pt x="95250" y="24871"/>
                </a:cubicBezTo>
                <a:cubicBezTo>
                  <a:pt x="103187" y="34396"/>
                  <a:pt x="111125" y="43921"/>
                  <a:pt x="114300" y="59796"/>
                </a:cubicBezTo>
                <a:cubicBezTo>
                  <a:pt x="117475" y="75671"/>
                  <a:pt x="114300" y="120121"/>
                  <a:pt x="114300" y="120121"/>
                </a:cubicBezTo>
                <a:cubicBezTo>
                  <a:pt x="114300" y="140758"/>
                  <a:pt x="116946" y="164571"/>
                  <a:pt x="114300" y="183621"/>
                </a:cubicBezTo>
                <a:cubicBezTo>
                  <a:pt x="111654" y="202671"/>
                  <a:pt x="106362" y="221721"/>
                  <a:pt x="98425" y="234421"/>
                </a:cubicBezTo>
                <a:cubicBezTo>
                  <a:pt x="90488" y="247121"/>
                  <a:pt x="79904" y="257175"/>
                  <a:pt x="66675" y="259821"/>
                </a:cubicBezTo>
                <a:cubicBezTo>
                  <a:pt x="53446" y="262467"/>
                  <a:pt x="29633" y="255059"/>
                  <a:pt x="19050" y="250296"/>
                </a:cubicBezTo>
                <a:cubicBezTo>
                  <a:pt x="8467" y="245534"/>
                  <a:pt x="3704" y="243946"/>
                  <a:pt x="3175" y="231246"/>
                </a:cubicBezTo>
                <a:cubicBezTo>
                  <a:pt x="2646" y="218546"/>
                  <a:pt x="6879" y="190500"/>
                  <a:pt x="15875" y="174096"/>
                </a:cubicBezTo>
                <a:cubicBezTo>
                  <a:pt x="24871" y="157692"/>
                  <a:pt x="40746" y="142346"/>
                  <a:pt x="57150" y="132821"/>
                </a:cubicBezTo>
                <a:cubicBezTo>
                  <a:pt x="73554" y="123296"/>
                  <a:pt x="114300" y="116946"/>
                  <a:pt x="114300" y="116946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915253" y="4079896"/>
            <a:ext cx="117475" cy="262467"/>
          </a:xfrm>
          <a:custGeom>
            <a:avLst/>
            <a:gdLst>
              <a:gd name="connsiteX0" fmla="*/ 0 w 117475"/>
              <a:gd name="connsiteY0" fmla="*/ 50271 h 262467"/>
              <a:gd name="connsiteX1" fmla="*/ 28575 w 117475"/>
              <a:gd name="connsiteY1" fmla="*/ 8996 h 262467"/>
              <a:gd name="connsiteX2" fmla="*/ 66675 w 117475"/>
              <a:gd name="connsiteY2" fmla="*/ 2646 h 262467"/>
              <a:gd name="connsiteX3" fmla="*/ 95250 w 117475"/>
              <a:gd name="connsiteY3" fmla="*/ 24871 h 262467"/>
              <a:gd name="connsiteX4" fmla="*/ 114300 w 117475"/>
              <a:gd name="connsiteY4" fmla="*/ 59796 h 262467"/>
              <a:gd name="connsiteX5" fmla="*/ 114300 w 117475"/>
              <a:gd name="connsiteY5" fmla="*/ 120121 h 262467"/>
              <a:gd name="connsiteX6" fmla="*/ 114300 w 117475"/>
              <a:gd name="connsiteY6" fmla="*/ 183621 h 262467"/>
              <a:gd name="connsiteX7" fmla="*/ 98425 w 117475"/>
              <a:gd name="connsiteY7" fmla="*/ 234421 h 262467"/>
              <a:gd name="connsiteX8" fmla="*/ 66675 w 117475"/>
              <a:gd name="connsiteY8" fmla="*/ 259821 h 262467"/>
              <a:gd name="connsiteX9" fmla="*/ 19050 w 117475"/>
              <a:gd name="connsiteY9" fmla="*/ 250296 h 262467"/>
              <a:gd name="connsiteX10" fmla="*/ 3175 w 117475"/>
              <a:gd name="connsiteY10" fmla="*/ 231246 h 262467"/>
              <a:gd name="connsiteX11" fmla="*/ 15875 w 117475"/>
              <a:gd name="connsiteY11" fmla="*/ 174096 h 262467"/>
              <a:gd name="connsiteX12" fmla="*/ 57150 w 117475"/>
              <a:gd name="connsiteY12" fmla="*/ 132821 h 262467"/>
              <a:gd name="connsiteX13" fmla="*/ 114300 w 117475"/>
              <a:gd name="connsiteY13" fmla="*/ 116946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475" h="262467">
                <a:moveTo>
                  <a:pt x="0" y="50271"/>
                </a:moveTo>
                <a:cubicBezTo>
                  <a:pt x="8731" y="33602"/>
                  <a:pt x="17463" y="16934"/>
                  <a:pt x="28575" y="8996"/>
                </a:cubicBezTo>
                <a:cubicBezTo>
                  <a:pt x="39688" y="1059"/>
                  <a:pt x="55562" y="0"/>
                  <a:pt x="66675" y="2646"/>
                </a:cubicBezTo>
                <a:cubicBezTo>
                  <a:pt x="77788" y="5292"/>
                  <a:pt x="87313" y="15346"/>
                  <a:pt x="95250" y="24871"/>
                </a:cubicBezTo>
                <a:cubicBezTo>
                  <a:pt x="103187" y="34396"/>
                  <a:pt x="111125" y="43921"/>
                  <a:pt x="114300" y="59796"/>
                </a:cubicBezTo>
                <a:cubicBezTo>
                  <a:pt x="117475" y="75671"/>
                  <a:pt x="114300" y="120121"/>
                  <a:pt x="114300" y="120121"/>
                </a:cubicBezTo>
                <a:cubicBezTo>
                  <a:pt x="114300" y="140758"/>
                  <a:pt x="116946" y="164571"/>
                  <a:pt x="114300" y="183621"/>
                </a:cubicBezTo>
                <a:cubicBezTo>
                  <a:pt x="111654" y="202671"/>
                  <a:pt x="106362" y="221721"/>
                  <a:pt x="98425" y="234421"/>
                </a:cubicBezTo>
                <a:cubicBezTo>
                  <a:pt x="90488" y="247121"/>
                  <a:pt x="79904" y="257175"/>
                  <a:pt x="66675" y="259821"/>
                </a:cubicBezTo>
                <a:cubicBezTo>
                  <a:pt x="53446" y="262467"/>
                  <a:pt x="29633" y="255059"/>
                  <a:pt x="19050" y="250296"/>
                </a:cubicBezTo>
                <a:cubicBezTo>
                  <a:pt x="8467" y="245534"/>
                  <a:pt x="3704" y="243946"/>
                  <a:pt x="3175" y="231246"/>
                </a:cubicBezTo>
                <a:cubicBezTo>
                  <a:pt x="2646" y="218546"/>
                  <a:pt x="6879" y="190500"/>
                  <a:pt x="15875" y="174096"/>
                </a:cubicBezTo>
                <a:cubicBezTo>
                  <a:pt x="24871" y="157692"/>
                  <a:pt x="40746" y="142346"/>
                  <a:pt x="57150" y="132821"/>
                </a:cubicBezTo>
                <a:cubicBezTo>
                  <a:pt x="73554" y="123296"/>
                  <a:pt x="114300" y="116946"/>
                  <a:pt x="114300" y="116946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5135411" y="5045917"/>
            <a:ext cx="117475" cy="262467"/>
          </a:xfrm>
          <a:custGeom>
            <a:avLst/>
            <a:gdLst>
              <a:gd name="connsiteX0" fmla="*/ 0 w 117475"/>
              <a:gd name="connsiteY0" fmla="*/ 50271 h 262467"/>
              <a:gd name="connsiteX1" fmla="*/ 28575 w 117475"/>
              <a:gd name="connsiteY1" fmla="*/ 8996 h 262467"/>
              <a:gd name="connsiteX2" fmla="*/ 66675 w 117475"/>
              <a:gd name="connsiteY2" fmla="*/ 2646 h 262467"/>
              <a:gd name="connsiteX3" fmla="*/ 95250 w 117475"/>
              <a:gd name="connsiteY3" fmla="*/ 24871 h 262467"/>
              <a:gd name="connsiteX4" fmla="*/ 114300 w 117475"/>
              <a:gd name="connsiteY4" fmla="*/ 59796 h 262467"/>
              <a:gd name="connsiteX5" fmla="*/ 114300 w 117475"/>
              <a:gd name="connsiteY5" fmla="*/ 120121 h 262467"/>
              <a:gd name="connsiteX6" fmla="*/ 114300 w 117475"/>
              <a:gd name="connsiteY6" fmla="*/ 183621 h 262467"/>
              <a:gd name="connsiteX7" fmla="*/ 98425 w 117475"/>
              <a:gd name="connsiteY7" fmla="*/ 234421 h 262467"/>
              <a:gd name="connsiteX8" fmla="*/ 66675 w 117475"/>
              <a:gd name="connsiteY8" fmla="*/ 259821 h 262467"/>
              <a:gd name="connsiteX9" fmla="*/ 19050 w 117475"/>
              <a:gd name="connsiteY9" fmla="*/ 250296 h 262467"/>
              <a:gd name="connsiteX10" fmla="*/ 3175 w 117475"/>
              <a:gd name="connsiteY10" fmla="*/ 231246 h 262467"/>
              <a:gd name="connsiteX11" fmla="*/ 15875 w 117475"/>
              <a:gd name="connsiteY11" fmla="*/ 174096 h 262467"/>
              <a:gd name="connsiteX12" fmla="*/ 57150 w 117475"/>
              <a:gd name="connsiteY12" fmla="*/ 132821 h 262467"/>
              <a:gd name="connsiteX13" fmla="*/ 114300 w 117475"/>
              <a:gd name="connsiteY13" fmla="*/ 116946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475" h="262467">
                <a:moveTo>
                  <a:pt x="0" y="50271"/>
                </a:moveTo>
                <a:cubicBezTo>
                  <a:pt x="8731" y="33602"/>
                  <a:pt x="17463" y="16934"/>
                  <a:pt x="28575" y="8996"/>
                </a:cubicBezTo>
                <a:cubicBezTo>
                  <a:pt x="39688" y="1059"/>
                  <a:pt x="55562" y="0"/>
                  <a:pt x="66675" y="2646"/>
                </a:cubicBezTo>
                <a:cubicBezTo>
                  <a:pt x="77788" y="5292"/>
                  <a:pt x="87313" y="15346"/>
                  <a:pt x="95250" y="24871"/>
                </a:cubicBezTo>
                <a:cubicBezTo>
                  <a:pt x="103187" y="34396"/>
                  <a:pt x="111125" y="43921"/>
                  <a:pt x="114300" y="59796"/>
                </a:cubicBezTo>
                <a:cubicBezTo>
                  <a:pt x="117475" y="75671"/>
                  <a:pt x="114300" y="120121"/>
                  <a:pt x="114300" y="120121"/>
                </a:cubicBezTo>
                <a:cubicBezTo>
                  <a:pt x="114300" y="140758"/>
                  <a:pt x="116946" y="164571"/>
                  <a:pt x="114300" y="183621"/>
                </a:cubicBezTo>
                <a:cubicBezTo>
                  <a:pt x="111654" y="202671"/>
                  <a:pt x="106362" y="221721"/>
                  <a:pt x="98425" y="234421"/>
                </a:cubicBezTo>
                <a:cubicBezTo>
                  <a:pt x="90488" y="247121"/>
                  <a:pt x="79904" y="257175"/>
                  <a:pt x="66675" y="259821"/>
                </a:cubicBezTo>
                <a:cubicBezTo>
                  <a:pt x="53446" y="262467"/>
                  <a:pt x="29633" y="255059"/>
                  <a:pt x="19050" y="250296"/>
                </a:cubicBezTo>
                <a:cubicBezTo>
                  <a:pt x="8467" y="245534"/>
                  <a:pt x="3704" y="243946"/>
                  <a:pt x="3175" y="231246"/>
                </a:cubicBezTo>
                <a:cubicBezTo>
                  <a:pt x="2646" y="218546"/>
                  <a:pt x="6879" y="190500"/>
                  <a:pt x="15875" y="174096"/>
                </a:cubicBezTo>
                <a:cubicBezTo>
                  <a:pt x="24871" y="157692"/>
                  <a:pt x="40746" y="142346"/>
                  <a:pt x="57150" y="132821"/>
                </a:cubicBezTo>
                <a:cubicBezTo>
                  <a:pt x="73554" y="123296"/>
                  <a:pt x="114300" y="116946"/>
                  <a:pt x="114300" y="116946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361352" y="4590328"/>
            <a:ext cx="117475" cy="262467"/>
          </a:xfrm>
          <a:custGeom>
            <a:avLst/>
            <a:gdLst>
              <a:gd name="connsiteX0" fmla="*/ 0 w 117475"/>
              <a:gd name="connsiteY0" fmla="*/ 50271 h 262467"/>
              <a:gd name="connsiteX1" fmla="*/ 28575 w 117475"/>
              <a:gd name="connsiteY1" fmla="*/ 8996 h 262467"/>
              <a:gd name="connsiteX2" fmla="*/ 66675 w 117475"/>
              <a:gd name="connsiteY2" fmla="*/ 2646 h 262467"/>
              <a:gd name="connsiteX3" fmla="*/ 95250 w 117475"/>
              <a:gd name="connsiteY3" fmla="*/ 24871 h 262467"/>
              <a:gd name="connsiteX4" fmla="*/ 114300 w 117475"/>
              <a:gd name="connsiteY4" fmla="*/ 59796 h 262467"/>
              <a:gd name="connsiteX5" fmla="*/ 114300 w 117475"/>
              <a:gd name="connsiteY5" fmla="*/ 120121 h 262467"/>
              <a:gd name="connsiteX6" fmla="*/ 114300 w 117475"/>
              <a:gd name="connsiteY6" fmla="*/ 183621 h 262467"/>
              <a:gd name="connsiteX7" fmla="*/ 98425 w 117475"/>
              <a:gd name="connsiteY7" fmla="*/ 234421 h 262467"/>
              <a:gd name="connsiteX8" fmla="*/ 66675 w 117475"/>
              <a:gd name="connsiteY8" fmla="*/ 259821 h 262467"/>
              <a:gd name="connsiteX9" fmla="*/ 19050 w 117475"/>
              <a:gd name="connsiteY9" fmla="*/ 250296 h 262467"/>
              <a:gd name="connsiteX10" fmla="*/ 3175 w 117475"/>
              <a:gd name="connsiteY10" fmla="*/ 231246 h 262467"/>
              <a:gd name="connsiteX11" fmla="*/ 15875 w 117475"/>
              <a:gd name="connsiteY11" fmla="*/ 174096 h 262467"/>
              <a:gd name="connsiteX12" fmla="*/ 57150 w 117475"/>
              <a:gd name="connsiteY12" fmla="*/ 132821 h 262467"/>
              <a:gd name="connsiteX13" fmla="*/ 114300 w 117475"/>
              <a:gd name="connsiteY13" fmla="*/ 116946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475" h="262467">
                <a:moveTo>
                  <a:pt x="0" y="50271"/>
                </a:moveTo>
                <a:cubicBezTo>
                  <a:pt x="8731" y="33602"/>
                  <a:pt x="17463" y="16934"/>
                  <a:pt x="28575" y="8996"/>
                </a:cubicBezTo>
                <a:cubicBezTo>
                  <a:pt x="39688" y="1059"/>
                  <a:pt x="55562" y="0"/>
                  <a:pt x="66675" y="2646"/>
                </a:cubicBezTo>
                <a:cubicBezTo>
                  <a:pt x="77788" y="5292"/>
                  <a:pt x="87313" y="15346"/>
                  <a:pt x="95250" y="24871"/>
                </a:cubicBezTo>
                <a:cubicBezTo>
                  <a:pt x="103187" y="34396"/>
                  <a:pt x="111125" y="43921"/>
                  <a:pt x="114300" y="59796"/>
                </a:cubicBezTo>
                <a:cubicBezTo>
                  <a:pt x="117475" y="75671"/>
                  <a:pt x="114300" y="120121"/>
                  <a:pt x="114300" y="120121"/>
                </a:cubicBezTo>
                <a:cubicBezTo>
                  <a:pt x="114300" y="140758"/>
                  <a:pt x="116946" y="164571"/>
                  <a:pt x="114300" y="183621"/>
                </a:cubicBezTo>
                <a:cubicBezTo>
                  <a:pt x="111654" y="202671"/>
                  <a:pt x="106362" y="221721"/>
                  <a:pt x="98425" y="234421"/>
                </a:cubicBezTo>
                <a:cubicBezTo>
                  <a:pt x="90488" y="247121"/>
                  <a:pt x="79904" y="257175"/>
                  <a:pt x="66675" y="259821"/>
                </a:cubicBezTo>
                <a:cubicBezTo>
                  <a:pt x="53446" y="262467"/>
                  <a:pt x="29633" y="255059"/>
                  <a:pt x="19050" y="250296"/>
                </a:cubicBezTo>
                <a:cubicBezTo>
                  <a:pt x="8467" y="245534"/>
                  <a:pt x="3704" y="243946"/>
                  <a:pt x="3175" y="231246"/>
                </a:cubicBezTo>
                <a:cubicBezTo>
                  <a:pt x="2646" y="218546"/>
                  <a:pt x="6879" y="190500"/>
                  <a:pt x="15875" y="174096"/>
                </a:cubicBezTo>
                <a:cubicBezTo>
                  <a:pt x="24871" y="157692"/>
                  <a:pt x="40746" y="142346"/>
                  <a:pt x="57150" y="132821"/>
                </a:cubicBezTo>
                <a:cubicBezTo>
                  <a:pt x="73554" y="123296"/>
                  <a:pt x="114300" y="116946"/>
                  <a:pt x="114300" y="116946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3043840" y="5045917"/>
            <a:ext cx="117475" cy="262467"/>
          </a:xfrm>
          <a:custGeom>
            <a:avLst/>
            <a:gdLst>
              <a:gd name="connsiteX0" fmla="*/ 0 w 117475"/>
              <a:gd name="connsiteY0" fmla="*/ 50271 h 262467"/>
              <a:gd name="connsiteX1" fmla="*/ 28575 w 117475"/>
              <a:gd name="connsiteY1" fmla="*/ 8996 h 262467"/>
              <a:gd name="connsiteX2" fmla="*/ 66675 w 117475"/>
              <a:gd name="connsiteY2" fmla="*/ 2646 h 262467"/>
              <a:gd name="connsiteX3" fmla="*/ 95250 w 117475"/>
              <a:gd name="connsiteY3" fmla="*/ 24871 h 262467"/>
              <a:gd name="connsiteX4" fmla="*/ 114300 w 117475"/>
              <a:gd name="connsiteY4" fmla="*/ 59796 h 262467"/>
              <a:gd name="connsiteX5" fmla="*/ 114300 w 117475"/>
              <a:gd name="connsiteY5" fmla="*/ 120121 h 262467"/>
              <a:gd name="connsiteX6" fmla="*/ 114300 w 117475"/>
              <a:gd name="connsiteY6" fmla="*/ 183621 h 262467"/>
              <a:gd name="connsiteX7" fmla="*/ 98425 w 117475"/>
              <a:gd name="connsiteY7" fmla="*/ 234421 h 262467"/>
              <a:gd name="connsiteX8" fmla="*/ 66675 w 117475"/>
              <a:gd name="connsiteY8" fmla="*/ 259821 h 262467"/>
              <a:gd name="connsiteX9" fmla="*/ 19050 w 117475"/>
              <a:gd name="connsiteY9" fmla="*/ 250296 h 262467"/>
              <a:gd name="connsiteX10" fmla="*/ 3175 w 117475"/>
              <a:gd name="connsiteY10" fmla="*/ 231246 h 262467"/>
              <a:gd name="connsiteX11" fmla="*/ 15875 w 117475"/>
              <a:gd name="connsiteY11" fmla="*/ 174096 h 262467"/>
              <a:gd name="connsiteX12" fmla="*/ 57150 w 117475"/>
              <a:gd name="connsiteY12" fmla="*/ 132821 h 262467"/>
              <a:gd name="connsiteX13" fmla="*/ 114300 w 117475"/>
              <a:gd name="connsiteY13" fmla="*/ 116946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475" h="262467">
                <a:moveTo>
                  <a:pt x="0" y="50271"/>
                </a:moveTo>
                <a:cubicBezTo>
                  <a:pt x="8731" y="33602"/>
                  <a:pt x="17463" y="16934"/>
                  <a:pt x="28575" y="8996"/>
                </a:cubicBezTo>
                <a:cubicBezTo>
                  <a:pt x="39688" y="1059"/>
                  <a:pt x="55562" y="0"/>
                  <a:pt x="66675" y="2646"/>
                </a:cubicBezTo>
                <a:cubicBezTo>
                  <a:pt x="77788" y="5292"/>
                  <a:pt x="87313" y="15346"/>
                  <a:pt x="95250" y="24871"/>
                </a:cubicBezTo>
                <a:cubicBezTo>
                  <a:pt x="103187" y="34396"/>
                  <a:pt x="111125" y="43921"/>
                  <a:pt x="114300" y="59796"/>
                </a:cubicBezTo>
                <a:cubicBezTo>
                  <a:pt x="117475" y="75671"/>
                  <a:pt x="114300" y="120121"/>
                  <a:pt x="114300" y="120121"/>
                </a:cubicBezTo>
                <a:cubicBezTo>
                  <a:pt x="114300" y="140758"/>
                  <a:pt x="116946" y="164571"/>
                  <a:pt x="114300" y="183621"/>
                </a:cubicBezTo>
                <a:cubicBezTo>
                  <a:pt x="111654" y="202671"/>
                  <a:pt x="106362" y="221721"/>
                  <a:pt x="98425" y="234421"/>
                </a:cubicBezTo>
                <a:cubicBezTo>
                  <a:pt x="90488" y="247121"/>
                  <a:pt x="79904" y="257175"/>
                  <a:pt x="66675" y="259821"/>
                </a:cubicBezTo>
                <a:cubicBezTo>
                  <a:pt x="53446" y="262467"/>
                  <a:pt x="29633" y="255059"/>
                  <a:pt x="19050" y="250296"/>
                </a:cubicBezTo>
                <a:cubicBezTo>
                  <a:pt x="8467" y="245534"/>
                  <a:pt x="3704" y="243946"/>
                  <a:pt x="3175" y="231246"/>
                </a:cubicBezTo>
                <a:cubicBezTo>
                  <a:pt x="2646" y="218546"/>
                  <a:pt x="6879" y="190500"/>
                  <a:pt x="15875" y="174096"/>
                </a:cubicBezTo>
                <a:cubicBezTo>
                  <a:pt x="24871" y="157692"/>
                  <a:pt x="40746" y="142346"/>
                  <a:pt x="57150" y="132821"/>
                </a:cubicBezTo>
                <a:cubicBezTo>
                  <a:pt x="73554" y="123296"/>
                  <a:pt x="114300" y="116946"/>
                  <a:pt x="114300" y="116946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82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features of the approach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842"/>
            <a:ext cx="8229600" cy="48026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595" dirty="0" smtClean="0"/>
              <a:t>The construction is at the level of the space of states for the half-twisted theory.</a:t>
            </a:r>
          </a:p>
          <a:p>
            <a:endParaRPr lang="en-US" sz="2595" dirty="0" smtClean="0"/>
          </a:p>
          <a:p>
            <a:r>
              <a:rPr lang="en-US" sz="2595" dirty="0" smtClean="0"/>
              <a:t>A and B rings appear as </a:t>
            </a:r>
            <a:r>
              <a:rPr lang="en-US" sz="2595" dirty="0" err="1" smtClean="0"/>
              <a:t>subrings</a:t>
            </a:r>
            <a:r>
              <a:rPr lang="en-US" sz="2595" dirty="0" smtClean="0"/>
              <a:t> and/or </a:t>
            </a:r>
            <a:r>
              <a:rPr lang="en-US" sz="2595" dirty="0" err="1" smtClean="0"/>
              <a:t>cohomology</a:t>
            </a:r>
            <a:r>
              <a:rPr lang="en-US" sz="2595" dirty="0" smtClean="0"/>
              <a:t> rings of the same vertex algebra.</a:t>
            </a:r>
          </a:p>
          <a:p>
            <a:endParaRPr lang="en-US" sz="2595" dirty="0" smtClean="0"/>
          </a:p>
          <a:p>
            <a:r>
              <a:rPr lang="en-US" sz="2595" dirty="0" smtClean="0">
                <a:solidFill>
                  <a:srgbClr val="0000FF"/>
                </a:solidFill>
              </a:rPr>
              <a:t>The parameter space is the product of complex </a:t>
            </a:r>
          </a:p>
          <a:p>
            <a:pPr>
              <a:buNone/>
            </a:pPr>
            <a:r>
              <a:rPr lang="en-US" sz="2595" dirty="0" smtClean="0">
                <a:solidFill>
                  <a:srgbClr val="0000FF"/>
                </a:solidFill>
              </a:rPr>
              <a:t>    parameter spaces for the two mirror models </a:t>
            </a:r>
          </a:p>
          <a:p>
            <a:pPr>
              <a:buNone/>
            </a:pPr>
            <a:r>
              <a:rPr lang="en-US" sz="2595" dirty="0" smtClean="0"/>
              <a:t>    (ignoring the issue of deformations outside of the ambient variety).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3888"/>
          </a:xfrm>
        </p:spPr>
        <p:txBody>
          <a:bodyPr>
            <a:noAutofit/>
          </a:bodyPr>
          <a:lstStyle/>
          <a:p>
            <a:r>
              <a:rPr lang="en-US" sz="2800" dirty="0" smtClean="0"/>
              <a:t>Bird’s eye view of Mirror Symmetry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2422"/>
            <a:ext cx="82296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          (</a:t>
            </a:r>
            <a:r>
              <a:rPr lang="en-US" sz="2400" dirty="0" err="1" smtClean="0"/>
              <a:t>Calabi-Yau</a:t>
            </a:r>
            <a:r>
              <a:rPr lang="en-US" sz="2400" dirty="0" smtClean="0"/>
              <a:t> variety X, </a:t>
            </a:r>
            <a:r>
              <a:rPr lang="en-US" sz="2400" dirty="0" err="1" smtClean="0"/>
              <a:t>complexified</a:t>
            </a:r>
            <a:r>
              <a:rPr lang="en-US" sz="2400" dirty="0" smtClean="0"/>
              <a:t> </a:t>
            </a:r>
            <a:r>
              <a:rPr lang="en-US" sz="2400" dirty="0" err="1" smtClean="0"/>
              <a:t>Kähler</a:t>
            </a:r>
            <a:r>
              <a:rPr lang="en-US" sz="2400" dirty="0" smtClean="0"/>
              <a:t> class </a:t>
            </a:r>
            <a:r>
              <a:rPr lang="en-US" sz="2400" dirty="0" err="1" smtClean="0"/>
              <a:t>w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                   </a:t>
            </a:r>
            <a:r>
              <a:rPr lang="en-US" sz="2400" dirty="0" smtClean="0"/>
              <a:t> N=(2,2) </a:t>
            </a:r>
            <a:r>
              <a:rPr lang="en-US" sz="2400" dirty="0" err="1" smtClean="0"/>
              <a:t>superconformal</a:t>
            </a:r>
            <a:r>
              <a:rPr lang="en-US" sz="2400" dirty="0" smtClean="0"/>
              <a:t> field theory (SCFT)</a:t>
            </a:r>
            <a:endParaRPr lang="en-US" sz="2400" i="1" dirty="0"/>
          </a:p>
        </p:txBody>
      </p:sp>
      <p:sp>
        <p:nvSpPr>
          <p:cNvPr id="22" name="Freeform 21"/>
          <p:cNvSpPr/>
          <p:nvPr/>
        </p:nvSpPr>
        <p:spPr>
          <a:xfrm>
            <a:off x="4322456" y="1577473"/>
            <a:ext cx="209438" cy="1457158"/>
          </a:xfrm>
          <a:custGeom>
            <a:avLst/>
            <a:gdLst>
              <a:gd name="connsiteX0" fmla="*/ 122543 w 209438"/>
              <a:gd name="connsiteY0" fmla="*/ 0 h 1029368"/>
              <a:gd name="connsiteX1" fmla="*/ 15596 w 209438"/>
              <a:gd name="connsiteY1" fmla="*/ 187158 h 1029368"/>
              <a:gd name="connsiteX2" fmla="*/ 28964 w 209438"/>
              <a:gd name="connsiteY2" fmla="*/ 307474 h 1029368"/>
              <a:gd name="connsiteX3" fmla="*/ 109175 w 209438"/>
              <a:gd name="connsiteY3" fmla="*/ 387684 h 1029368"/>
              <a:gd name="connsiteX4" fmla="*/ 176017 w 209438"/>
              <a:gd name="connsiteY4" fmla="*/ 441158 h 1029368"/>
              <a:gd name="connsiteX5" fmla="*/ 202754 w 209438"/>
              <a:gd name="connsiteY5" fmla="*/ 534737 h 1029368"/>
              <a:gd name="connsiteX6" fmla="*/ 135912 w 209438"/>
              <a:gd name="connsiteY6" fmla="*/ 668421 h 1029368"/>
              <a:gd name="connsiteX7" fmla="*/ 82438 w 209438"/>
              <a:gd name="connsiteY7" fmla="*/ 748632 h 1029368"/>
              <a:gd name="connsiteX8" fmla="*/ 82438 w 209438"/>
              <a:gd name="connsiteY8" fmla="*/ 882316 h 1029368"/>
              <a:gd name="connsiteX9" fmla="*/ 82438 w 209438"/>
              <a:gd name="connsiteY9" fmla="*/ 882316 h 1029368"/>
              <a:gd name="connsiteX10" fmla="*/ 69069 w 209438"/>
              <a:gd name="connsiteY10" fmla="*/ 1029368 h 102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438" h="1029368">
                <a:moveTo>
                  <a:pt x="122543" y="0"/>
                </a:moveTo>
                <a:cubicBezTo>
                  <a:pt x="76868" y="67956"/>
                  <a:pt x="31193" y="135912"/>
                  <a:pt x="15596" y="187158"/>
                </a:cubicBezTo>
                <a:cubicBezTo>
                  <a:pt x="0" y="238404"/>
                  <a:pt x="13368" y="274053"/>
                  <a:pt x="28964" y="307474"/>
                </a:cubicBezTo>
                <a:cubicBezTo>
                  <a:pt x="44560" y="340895"/>
                  <a:pt x="84666" y="365403"/>
                  <a:pt x="109175" y="387684"/>
                </a:cubicBezTo>
                <a:cubicBezTo>
                  <a:pt x="133684" y="409965"/>
                  <a:pt x="160421" y="416649"/>
                  <a:pt x="176017" y="441158"/>
                </a:cubicBezTo>
                <a:cubicBezTo>
                  <a:pt x="191613" y="465667"/>
                  <a:pt x="209438" y="496860"/>
                  <a:pt x="202754" y="534737"/>
                </a:cubicBezTo>
                <a:cubicBezTo>
                  <a:pt x="196070" y="572614"/>
                  <a:pt x="155965" y="632772"/>
                  <a:pt x="135912" y="668421"/>
                </a:cubicBezTo>
                <a:cubicBezTo>
                  <a:pt x="115859" y="704070"/>
                  <a:pt x="91350" y="712983"/>
                  <a:pt x="82438" y="748632"/>
                </a:cubicBezTo>
                <a:cubicBezTo>
                  <a:pt x="73526" y="784281"/>
                  <a:pt x="82438" y="882316"/>
                  <a:pt x="82438" y="882316"/>
                </a:cubicBezTo>
                <a:lnTo>
                  <a:pt x="82438" y="882316"/>
                </a:lnTo>
                <a:lnTo>
                  <a:pt x="69069" y="1029368"/>
                </a:lnTo>
              </a:path>
            </a:pathLst>
          </a:cu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79474" y="1925053"/>
            <a:ext cx="177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sigma model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85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Limitations of the approach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579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595" dirty="0" smtClean="0"/>
              <a:t>Not geometric, so some of the intuition is not there, e.g. does not connect to SYZ approach.</a:t>
            </a:r>
          </a:p>
          <a:p>
            <a:pPr>
              <a:spcAft>
                <a:spcPts val="1800"/>
              </a:spcAft>
            </a:pPr>
            <a:r>
              <a:rPr lang="en-US" sz="2595" dirty="0" smtClean="0"/>
              <a:t>Constructed </a:t>
            </a:r>
            <a:r>
              <a:rPr lang="en-US" sz="2595" i="1" dirty="0" smtClean="0"/>
              <a:t>ad hoc</a:t>
            </a:r>
            <a:r>
              <a:rPr lang="en-US" sz="2595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sz="2595" dirty="0" smtClean="0"/>
              <a:t>No N=(2,2) theory yet.</a:t>
            </a:r>
          </a:p>
          <a:p>
            <a:pPr>
              <a:spcAft>
                <a:spcPts val="1800"/>
              </a:spcAft>
            </a:pPr>
            <a:r>
              <a:rPr lang="en-US" sz="2595" dirty="0" smtClean="0"/>
              <a:t>No </a:t>
            </a:r>
            <a:r>
              <a:rPr lang="en-US" sz="2595" dirty="0" err="1" smtClean="0"/>
              <a:t>CohFT</a:t>
            </a:r>
            <a:r>
              <a:rPr lang="en-US" sz="2595" dirty="0" smtClean="0"/>
              <a:t> construction yet.</a:t>
            </a:r>
          </a:p>
          <a:p>
            <a:pPr>
              <a:spcAft>
                <a:spcPts val="1800"/>
              </a:spcAft>
            </a:pPr>
            <a:r>
              <a:rPr lang="en-US" sz="2595" dirty="0" smtClean="0"/>
              <a:t>Does not accommodate open strings in any obvious way.</a:t>
            </a:r>
          </a:p>
          <a:p>
            <a:r>
              <a:rPr lang="en-US" sz="2595" dirty="0" smtClean="0"/>
              <a:t>So far, only successful in the </a:t>
            </a:r>
            <a:r>
              <a:rPr lang="en-US" sz="2595" dirty="0" err="1" smtClean="0"/>
              <a:t>toric</a:t>
            </a:r>
            <a:r>
              <a:rPr lang="en-US" sz="2595" dirty="0" smtClean="0"/>
              <a:t> setting.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41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Advantages of the approach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843"/>
            <a:ext cx="8229600" cy="53206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/>
              <a:t>Clean, obviously mirror symmetric formulation.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Mathematically rigorous (no path integrals).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Non-</a:t>
            </a:r>
            <a:r>
              <a:rPr lang="en-US" sz="2400" dirty="0" err="1" smtClean="0"/>
              <a:t>perturbative</a:t>
            </a:r>
            <a:r>
              <a:rPr lang="en-US" sz="2400" dirty="0" smtClean="0"/>
              <a:t>: the description works away from the large </a:t>
            </a:r>
            <a:r>
              <a:rPr lang="en-US" sz="2400" dirty="0" err="1" smtClean="0"/>
              <a:t>Kähler</a:t>
            </a:r>
            <a:r>
              <a:rPr lang="en-US" sz="2400" dirty="0" smtClean="0"/>
              <a:t> structure limit points.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Able to handle various </a:t>
            </a:r>
            <a:r>
              <a:rPr lang="en-US" sz="2400" dirty="0" err="1" smtClean="0"/>
              <a:t>nongeometric</a:t>
            </a:r>
            <a:r>
              <a:rPr lang="en-US" sz="2400" dirty="0" smtClean="0"/>
              <a:t> models.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Rich algebraic structure of vertex algebra with the N=2 </a:t>
            </a:r>
            <a:r>
              <a:rPr lang="en-US" sz="2400" dirty="0" err="1" smtClean="0"/>
              <a:t>supersymmetry</a:t>
            </a:r>
            <a:r>
              <a:rPr lang="en-US" sz="2400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Immediate connection to elliptic genus.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Flexible: can be applied to related problems.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Recent developments in the vertex algebra approach to </a:t>
            </a:r>
            <a:r>
              <a:rPr lang="en-US" sz="2800" dirty="0" err="1" smtClean="0"/>
              <a:t>toric</a:t>
            </a:r>
            <a:r>
              <a:rPr lang="en-US" sz="2800" dirty="0" smtClean="0"/>
              <a:t> mirror symmetry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Unification of </a:t>
            </a:r>
            <a:r>
              <a:rPr lang="en-US" sz="2400" dirty="0" err="1" smtClean="0"/>
              <a:t>Batyrev’s</a:t>
            </a:r>
            <a:r>
              <a:rPr lang="en-US" sz="2400" dirty="0" smtClean="0"/>
              <a:t> and Berglund-</a:t>
            </a:r>
            <a:r>
              <a:rPr lang="en-US" sz="2400" dirty="0" err="1" smtClean="0"/>
              <a:t>Hübsch</a:t>
            </a:r>
            <a:r>
              <a:rPr lang="en-US" sz="2400" dirty="0" smtClean="0"/>
              <a:t> versions of mirror symmetry, </a:t>
            </a:r>
            <a:r>
              <a:rPr lang="en-US" sz="2400" dirty="0" smtClean="0">
                <a:solidFill>
                  <a:srgbClr val="008000"/>
                </a:solidFill>
              </a:rPr>
              <a:t>arXiv:1007.2633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008000"/>
              </a:solidFill>
            </a:endParaRPr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err="1" smtClean="0"/>
              <a:t>Toric</a:t>
            </a:r>
            <a:r>
              <a:rPr lang="en-US" sz="2400" dirty="0" smtClean="0"/>
              <a:t> (0,2) models, </a:t>
            </a:r>
            <a:r>
              <a:rPr lang="en-US" sz="2400" dirty="0" smtClean="0">
                <a:solidFill>
                  <a:srgbClr val="008000"/>
                </a:solidFill>
              </a:rPr>
              <a:t>arXiv:1102.5444</a:t>
            </a:r>
            <a:r>
              <a:rPr lang="en-US" sz="2400" dirty="0" smtClean="0"/>
              <a:t>, joint with R. Kaufmann.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Recent developments in the vertex algebra approach to </a:t>
            </a:r>
            <a:r>
              <a:rPr lang="en-US" sz="2800" dirty="0" err="1" smtClean="0"/>
              <a:t>toric</a:t>
            </a:r>
            <a:r>
              <a:rPr lang="en-US" sz="2800" dirty="0" smtClean="0"/>
              <a:t> mirror symmetry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Unification of </a:t>
            </a:r>
            <a:r>
              <a:rPr lang="en-US" sz="2400" dirty="0" err="1" smtClean="0">
                <a:solidFill>
                  <a:srgbClr val="0000FF"/>
                </a:solidFill>
              </a:rPr>
              <a:t>Batyrev’s</a:t>
            </a:r>
            <a:r>
              <a:rPr lang="en-US" sz="2400" dirty="0" smtClean="0">
                <a:solidFill>
                  <a:srgbClr val="0000FF"/>
                </a:solidFill>
              </a:rPr>
              <a:t> and Berglund-</a:t>
            </a:r>
            <a:r>
              <a:rPr lang="en-US" sz="2400" dirty="0" err="1" smtClean="0">
                <a:solidFill>
                  <a:srgbClr val="0000FF"/>
                </a:solidFill>
              </a:rPr>
              <a:t>Hübsch</a:t>
            </a:r>
            <a:r>
              <a:rPr lang="en-US" sz="2400" dirty="0" smtClean="0">
                <a:solidFill>
                  <a:srgbClr val="0000FF"/>
                </a:solidFill>
              </a:rPr>
              <a:t> versions of mirror symmetry, arXiv:1007.2633.</a:t>
            </a:r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err="1" smtClean="0"/>
              <a:t>Toric</a:t>
            </a:r>
            <a:r>
              <a:rPr lang="en-US" sz="2400" dirty="0" smtClean="0"/>
              <a:t> (0,2) models, </a:t>
            </a:r>
            <a:r>
              <a:rPr lang="en-US" sz="2400" dirty="0" smtClean="0">
                <a:solidFill>
                  <a:srgbClr val="008000"/>
                </a:solidFill>
              </a:rPr>
              <a:t>arXiv:1102.5444</a:t>
            </a:r>
            <a:r>
              <a:rPr lang="en-US" sz="2400" dirty="0" smtClean="0"/>
              <a:t>, joint with R. Kaufmann.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Unification of </a:t>
            </a:r>
            <a:r>
              <a:rPr lang="en-US" sz="2800" dirty="0" err="1" smtClean="0"/>
              <a:t>Batyrev’s</a:t>
            </a:r>
            <a:r>
              <a:rPr lang="en-US" sz="2800" dirty="0" smtClean="0"/>
              <a:t> and Berglund-</a:t>
            </a:r>
            <a:r>
              <a:rPr lang="en-US" sz="2800" dirty="0" err="1" smtClean="0"/>
              <a:t>Hübsch</a:t>
            </a:r>
            <a:r>
              <a:rPr lang="en-US" sz="2800" dirty="0" smtClean="0"/>
              <a:t> versions of mirror symmetry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05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Data:      </a:t>
            </a:r>
            <a:r>
              <a:rPr lang="en-US" sz="3600" dirty="0" smtClean="0"/>
              <a:t>W = </a:t>
            </a:r>
            <a:r>
              <a:rPr lang="en-US" sz="3600" dirty="0" err="1" smtClean="0"/>
              <a:t>Σ</a:t>
            </a:r>
            <a:r>
              <a:rPr lang="en-US" sz="3600" baseline="-25000" dirty="0" err="1" smtClean="0"/>
              <a:t>j</a:t>
            </a:r>
            <a:r>
              <a:rPr lang="en-US" sz="3600" dirty="0" smtClean="0"/>
              <a:t> </a:t>
            </a:r>
            <a:r>
              <a:rPr lang="en-US" sz="3600" dirty="0" err="1" smtClean="0"/>
              <a:t>Π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 x</a:t>
            </a:r>
            <a:r>
              <a:rPr lang="en-US" sz="3600" baseline="-25000" dirty="0" smtClean="0"/>
              <a:t>i</a:t>
            </a:r>
            <a:r>
              <a:rPr lang="en-US" sz="3600" dirty="0" smtClean="0"/>
              <a:t>   </a:t>
            </a:r>
            <a:r>
              <a:rPr lang="en-US" sz="2400" dirty="0" smtClean="0"/>
              <a:t>non-degenerate invertible potential</a:t>
            </a:r>
          </a:p>
          <a:p>
            <a:pPr>
              <a:buNone/>
            </a:pPr>
            <a:r>
              <a:rPr lang="en-US" sz="2400" dirty="0" smtClean="0"/>
              <a:t>(polynomial with </a:t>
            </a:r>
            <a:r>
              <a:rPr lang="en-US" sz="2400" dirty="0" err="1" smtClean="0"/>
              <a:t>n</a:t>
            </a:r>
            <a:r>
              <a:rPr lang="en-US" sz="2400" dirty="0" smtClean="0"/>
              <a:t> monomials and </a:t>
            </a:r>
            <a:r>
              <a:rPr lang="en-US" sz="2400" dirty="0" err="1" smtClean="0"/>
              <a:t>n</a:t>
            </a:r>
            <a:r>
              <a:rPr lang="en-US" sz="2400" dirty="0" smtClean="0"/>
              <a:t> variables). One also needs</a:t>
            </a:r>
          </a:p>
          <a:p>
            <a:pPr>
              <a:buNone/>
            </a:pPr>
            <a:r>
              <a:rPr lang="en-US" sz="2400" dirty="0" smtClean="0"/>
              <a:t>to pick a group G, finite subgroup of the diagonal torus that fixes</a:t>
            </a:r>
          </a:p>
          <a:p>
            <a:pPr>
              <a:buNone/>
            </a:pPr>
            <a:r>
              <a:rPr lang="en-US" sz="2400" dirty="0" smtClean="0"/>
              <a:t>W.</a:t>
            </a:r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3600" dirty="0" smtClean="0"/>
              <a:t>W = </a:t>
            </a:r>
            <a:r>
              <a:rPr lang="en-US" sz="3600" dirty="0" err="1" smtClean="0"/>
              <a:t>Σ</a:t>
            </a:r>
            <a:r>
              <a:rPr lang="en-US" sz="3600" baseline="-25000" dirty="0" err="1" smtClean="0"/>
              <a:t>j</a:t>
            </a:r>
            <a:r>
              <a:rPr lang="en-US" sz="3600" dirty="0" smtClean="0"/>
              <a:t> </a:t>
            </a:r>
            <a:r>
              <a:rPr lang="en-US" sz="3600" dirty="0" err="1" smtClean="0"/>
              <a:t>Π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 x</a:t>
            </a:r>
            <a:r>
              <a:rPr lang="en-US" sz="3600" baseline="-25000" dirty="0" smtClean="0"/>
              <a:t>i</a:t>
            </a:r>
            <a:r>
              <a:rPr lang="en-US" sz="3600" dirty="0" smtClean="0"/>
              <a:t>            W = </a:t>
            </a:r>
            <a:r>
              <a:rPr lang="en-US" sz="3600" dirty="0" err="1" smtClean="0"/>
              <a:t>Σ</a:t>
            </a:r>
            <a:r>
              <a:rPr lang="en-US" sz="3600" baseline="-25000" dirty="0" err="1" smtClean="0"/>
              <a:t>j</a:t>
            </a:r>
            <a:r>
              <a:rPr lang="en-US" sz="3600" dirty="0" smtClean="0"/>
              <a:t> </a:t>
            </a:r>
            <a:r>
              <a:rPr lang="en-US" sz="3600" dirty="0" err="1" smtClean="0"/>
              <a:t>Π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y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Krawitz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arXiv:0906.0796 </a:t>
            </a:r>
            <a:r>
              <a:rPr lang="en-US" sz="2400" dirty="0" smtClean="0"/>
              <a:t>defined in full generality </a:t>
            </a:r>
          </a:p>
          <a:p>
            <a:pPr>
              <a:buNone/>
            </a:pPr>
            <a:r>
              <a:rPr lang="en-US" sz="2400" dirty="0" smtClean="0"/>
              <a:t>				        (W, G)                (W  , G  )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and showed mirror property of the corresponding Hodge </a:t>
            </a:r>
          </a:p>
          <a:p>
            <a:pPr>
              <a:buNone/>
            </a:pPr>
            <a:r>
              <a:rPr lang="en-US" sz="2400" dirty="0" smtClean="0"/>
              <a:t>numbers  (and more in some cases).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02000" y="5334000"/>
            <a:ext cx="941137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81247" y="5053792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4618772" y="5053792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8499" y="1522145"/>
            <a:ext cx="468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a</a:t>
            </a:r>
            <a:r>
              <a:rPr lang="en-US" sz="2800" baseline="-25000" dirty="0" err="1" smtClean="0"/>
              <a:t>ij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4136" y="360946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aseline="30000" dirty="0" err="1" smtClean="0"/>
              <a:t>v</a:t>
            </a:r>
            <a:endParaRPr lang="en-US" sz="36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6910476" y="3481539"/>
            <a:ext cx="468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a</a:t>
            </a:r>
            <a:r>
              <a:rPr lang="en-US" sz="2800" baseline="-25000" dirty="0" err="1" smtClean="0"/>
              <a:t>ji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720792" y="3481539"/>
            <a:ext cx="468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a</a:t>
            </a:r>
            <a:r>
              <a:rPr lang="en-US" sz="2800" baseline="-25000" dirty="0" err="1" smtClean="0"/>
              <a:t>ij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04100" y="3964655"/>
            <a:ext cx="941137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Vertex algebra approach to Berglund-</a:t>
            </a:r>
            <a:r>
              <a:rPr lang="en-US" sz="2800" dirty="0" err="1" smtClean="0"/>
              <a:t>Hübsch-Krawitz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mirror symmetry construction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0218"/>
            <a:ext cx="8686800" cy="56321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Define free lattices with bases m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n</a:t>
            </a:r>
            <a:r>
              <a:rPr lang="en-US" sz="2800" baseline="-25000" dirty="0" err="1" smtClean="0"/>
              <a:t>j</a:t>
            </a:r>
            <a:r>
              <a:rPr lang="en-US" sz="2400" dirty="0" smtClean="0"/>
              <a:t> whose pairings</a:t>
            </a:r>
          </a:p>
          <a:p>
            <a:pPr>
              <a:buNone/>
            </a:pPr>
            <a:r>
              <a:rPr lang="en-US" sz="2400" dirty="0" smtClean="0"/>
              <a:t>     are given by the degrees </a:t>
            </a:r>
            <a:r>
              <a:rPr lang="en-US" sz="2400" dirty="0" err="1" smtClean="0"/>
              <a:t>a</a:t>
            </a:r>
            <a:r>
              <a:rPr lang="en-US" sz="2800" baseline="-25000" dirty="0" err="1" smtClean="0"/>
              <a:t>ij</a:t>
            </a:r>
            <a:r>
              <a:rPr lang="en-US" sz="2400" dirty="0" smtClean="0"/>
              <a:t> of the monomials of W. </a:t>
            </a:r>
          </a:p>
          <a:p>
            <a:r>
              <a:rPr lang="en-US" sz="2400" dirty="0" smtClean="0"/>
              <a:t>G refines the lattices to make them dual.</a:t>
            </a:r>
          </a:p>
          <a:p>
            <a:r>
              <a:rPr lang="en-US" sz="2400" dirty="0" smtClean="0"/>
              <a:t>Vertex algebras are the </a:t>
            </a:r>
            <a:r>
              <a:rPr lang="en-US" sz="2400" dirty="0" err="1" smtClean="0"/>
              <a:t>cohomology</a:t>
            </a:r>
            <a:r>
              <a:rPr lang="en-US" sz="2400" dirty="0" smtClean="0"/>
              <a:t> of </a:t>
            </a:r>
            <a:r>
              <a:rPr lang="en-US" sz="2400" dirty="0" err="1" smtClean="0"/>
              <a:t>Fock</a:t>
            </a:r>
            <a:r>
              <a:rPr lang="en-US" sz="2800" baseline="-25000" dirty="0" err="1" smtClean="0"/>
              <a:t>M</a:t>
            </a:r>
            <a:r>
              <a:rPr lang="en-US" sz="2800" dirty="0" smtClean="0"/>
              <a:t>  </a:t>
            </a:r>
            <a:r>
              <a:rPr lang="en-US" sz="2800" baseline="-25000" dirty="0" smtClean="0"/>
              <a:t>M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with respect to the differential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where </a:t>
            </a:r>
            <a:r>
              <a:rPr lang="en-US" sz="2400" dirty="0" err="1" smtClean="0"/>
              <a:t>Δ</a:t>
            </a:r>
            <a:r>
              <a:rPr lang="en-US" sz="2400" dirty="0" smtClean="0"/>
              <a:t> is the list of monomials for W</a:t>
            </a:r>
            <a:r>
              <a:rPr lang="en-US" sz="2800" dirty="0" smtClean="0"/>
              <a:t>, </a:t>
            </a:r>
            <a:r>
              <a:rPr lang="en-US" sz="2400" dirty="0" err="1" smtClean="0"/>
              <a:t>Δ</a:t>
            </a:r>
            <a:r>
              <a:rPr lang="en-US" sz="2400" dirty="0" smtClean="0"/>
              <a:t>  is the list of monomials</a:t>
            </a:r>
          </a:p>
          <a:p>
            <a:pPr>
              <a:buNone/>
            </a:pPr>
            <a:r>
              <a:rPr lang="en-US" sz="2400" dirty="0" smtClean="0"/>
              <a:t>for W</a:t>
            </a:r>
            <a:r>
              <a:rPr lang="en-US" sz="2800" dirty="0" smtClean="0"/>
              <a:t>,</a:t>
            </a:r>
            <a:r>
              <a:rPr lang="en-US" sz="2800" baseline="-25000" dirty="0" smtClean="0"/>
              <a:t>  </a:t>
            </a:r>
            <a:r>
              <a:rPr lang="en-US" sz="2400" dirty="0" smtClean="0"/>
              <a:t>and </a:t>
            </a:r>
            <a:r>
              <a:rPr lang="en-US" sz="2400" dirty="0" err="1" smtClean="0"/>
              <a:t>f(m</a:t>
            </a:r>
            <a:r>
              <a:rPr lang="en-US" sz="2400" dirty="0" smtClean="0"/>
              <a:t>) and </a:t>
            </a:r>
            <a:r>
              <a:rPr lang="en-US" sz="2400" dirty="0" err="1" smtClean="0"/>
              <a:t>g(n</a:t>
            </a:r>
            <a:r>
              <a:rPr lang="en-US" sz="2400" dirty="0" smtClean="0"/>
              <a:t>) are arbitrary non-zero numbers.</a:t>
            </a:r>
          </a:p>
        </p:txBody>
      </p:sp>
      <p:sp>
        <p:nvSpPr>
          <p:cNvPr id="6" name="Or 5"/>
          <p:cNvSpPr>
            <a:spLocks noChangeAspect="1"/>
          </p:cNvSpPr>
          <p:nvPr/>
        </p:nvSpPr>
        <p:spPr>
          <a:xfrm>
            <a:off x="6491130" y="3022353"/>
            <a:ext cx="158360" cy="164690"/>
          </a:xfrm>
          <a:prstGeom prst="flowChartOr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8252" y="2826805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69533" y="5476417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362979" y="3983264"/>
            <a:ext cx="8549569" cy="1021984"/>
            <a:chOff x="470568" y="5627074"/>
            <a:chExt cx="8549569" cy="1021984"/>
          </a:xfrm>
        </p:grpSpPr>
        <p:sp>
          <p:nvSpPr>
            <p:cNvPr id="10" name="TextBox 9"/>
            <p:cNvSpPr txBox="1"/>
            <p:nvPr/>
          </p:nvSpPr>
          <p:spPr>
            <a:xfrm>
              <a:off x="470568" y="5775158"/>
              <a:ext cx="854956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D</a:t>
              </a:r>
              <a:r>
                <a:rPr lang="en-US" sz="2800" baseline="-25000" dirty="0" err="1" smtClean="0"/>
                <a:t>f,g</a:t>
              </a:r>
              <a:r>
                <a:rPr lang="en-US" sz="2400" dirty="0" smtClean="0"/>
                <a:t>= </a:t>
              </a:r>
              <a:r>
                <a:rPr lang="en-US" sz="2400" dirty="0" err="1" smtClean="0"/>
                <a:t>Res</a:t>
              </a:r>
              <a:r>
                <a:rPr lang="en-US" sz="2800" baseline="-25000" dirty="0" err="1" smtClean="0"/>
                <a:t>z</a:t>
              </a:r>
              <a:r>
                <a:rPr lang="en-US" sz="2800" baseline="-25000" dirty="0" smtClean="0"/>
                <a:t>=0</a:t>
              </a:r>
              <a:r>
                <a:rPr lang="en-US" sz="2400" dirty="0" smtClean="0"/>
                <a:t> </a:t>
              </a:r>
              <a:r>
                <a:rPr lang="en-US" sz="3200" dirty="0" smtClean="0"/>
                <a:t>(</a:t>
              </a:r>
              <a:r>
                <a:rPr lang="en-US" sz="2400" dirty="0" smtClean="0"/>
                <a:t>       </a:t>
              </a:r>
              <a:r>
                <a:rPr lang="en-US" sz="2400" dirty="0" err="1" smtClean="0"/>
                <a:t>f(m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m</a:t>
              </a:r>
              <a:r>
                <a:rPr lang="en-US" sz="2400" baseline="30000" dirty="0" err="1" smtClean="0"/>
                <a:t>ferm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e</a:t>
              </a:r>
              <a:r>
                <a:rPr lang="en-US" sz="2400" dirty="0" smtClean="0"/>
                <a:t>              +         </a:t>
              </a:r>
              <a:r>
                <a:rPr lang="en-US" sz="2400" dirty="0" err="1" smtClean="0"/>
                <a:t>g(n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n</a:t>
              </a:r>
              <a:r>
                <a:rPr lang="en-US" sz="2400" baseline="30000" dirty="0" err="1" smtClean="0"/>
                <a:t>ferm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e</a:t>
              </a:r>
              <a:r>
                <a:rPr lang="en-US" sz="2400" dirty="0" smtClean="0"/>
                <a:t>              </a:t>
              </a:r>
              <a:r>
                <a:rPr lang="en-US" sz="3200" dirty="0" smtClean="0"/>
                <a:t>)</a:t>
              </a:r>
              <a:endParaRPr lang="en-US" sz="2400" dirty="0"/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2028859" y="5627074"/>
              <a:ext cx="6712497" cy="1021984"/>
              <a:chOff x="2028859" y="5627074"/>
              <a:chExt cx="6712497" cy="1021984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2140409" y="5832057"/>
                <a:ext cx="448880" cy="588211"/>
              </a:xfrm>
              <a:prstGeom prst="rect">
                <a:avLst/>
              </a:prstGeom>
            </p:spPr>
          </p:pic>
          <p:sp>
            <p:nvSpPr>
              <p:cNvPr id="13" name="Freeform 12"/>
              <p:cNvSpPr/>
              <p:nvPr/>
            </p:nvSpPr>
            <p:spPr>
              <a:xfrm>
                <a:off x="4370400" y="5627074"/>
                <a:ext cx="133684" cy="499089"/>
              </a:xfrm>
              <a:custGeom>
                <a:avLst/>
                <a:gdLst>
                  <a:gd name="connsiteX0" fmla="*/ 0 w 133684"/>
                  <a:gd name="connsiteY0" fmla="*/ 445614 h 570386"/>
                  <a:gd name="connsiteX1" fmla="*/ 26737 w 133684"/>
                  <a:gd name="connsiteY1" fmla="*/ 499088 h 570386"/>
                  <a:gd name="connsiteX2" fmla="*/ 53474 w 133684"/>
                  <a:gd name="connsiteY2" fmla="*/ 499088 h 570386"/>
                  <a:gd name="connsiteX3" fmla="*/ 93579 w 133684"/>
                  <a:gd name="connsiteY3" fmla="*/ 71298 h 570386"/>
                  <a:gd name="connsiteX4" fmla="*/ 120316 w 133684"/>
                  <a:gd name="connsiteY4" fmla="*/ 71298 h 570386"/>
                  <a:gd name="connsiteX5" fmla="*/ 133684 w 133684"/>
                  <a:gd name="connsiteY5" fmla="*/ 98035 h 57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684" h="570386">
                    <a:moveTo>
                      <a:pt x="0" y="445614"/>
                    </a:moveTo>
                    <a:cubicBezTo>
                      <a:pt x="8912" y="467895"/>
                      <a:pt x="17825" y="490176"/>
                      <a:pt x="26737" y="499088"/>
                    </a:cubicBezTo>
                    <a:cubicBezTo>
                      <a:pt x="35649" y="508000"/>
                      <a:pt x="42334" y="570386"/>
                      <a:pt x="53474" y="499088"/>
                    </a:cubicBezTo>
                    <a:cubicBezTo>
                      <a:pt x="64614" y="427790"/>
                      <a:pt x="82439" y="142596"/>
                      <a:pt x="93579" y="71298"/>
                    </a:cubicBezTo>
                    <a:cubicBezTo>
                      <a:pt x="104719" y="0"/>
                      <a:pt x="113632" y="66842"/>
                      <a:pt x="120316" y="71298"/>
                    </a:cubicBezTo>
                    <a:cubicBezTo>
                      <a:pt x="127000" y="75754"/>
                      <a:pt x="133684" y="98035"/>
                      <a:pt x="133684" y="9803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414776" y="5639774"/>
                <a:ext cx="1035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m</a:t>
                </a:r>
                <a:r>
                  <a:rPr lang="en-US" sz="2400" baseline="30000" dirty="0" err="1" smtClean="0"/>
                  <a:t>bos</a:t>
                </a:r>
                <a:r>
                  <a:rPr lang="en-US" sz="2400" dirty="0" err="1" smtClean="0"/>
                  <a:t>(z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028859" y="627972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m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Δ</a:t>
                </a:r>
                <a:endParaRPr lang="en-US" dirty="0"/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71568" y="6387482"/>
                <a:ext cx="148392" cy="1813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4716" y="6414091"/>
                <a:ext cx="148392" cy="1813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5631496" y="5801894"/>
                <a:ext cx="448880" cy="588211"/>
              </a:xfrm>
              <a:prstGeom prst="rect">
                <a:avLst/>
              </a:prstGeom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5552725" y="6252990"/>
                <a:ext cx="607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n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Δ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936747" y="6283768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aseline="30000" dirty="0" err="1" smtClean="0"/>
                  <a:t>v</a:t>
                </a:r>
                <a:endParaRPr lang="en-US" sz="2400" baseline="30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790505" y="5627960"/>
                <a:ext cx="9508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n</a:t>
                </a:r>
                <a:r>
                  <a:rPr lang="en-US" sz="2400" baseline="30000" dirty="0" err="1" smtClean="0"/>
                  <a:t>bos</a:t>
                </a:r>
                <a:r>
                  <a:rPr lang="en-US" sz="2400" dirty="0" err="1" smtClean="0"/>
                  <a:t>(z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7745664" y="5639774"/>
                <a:ext cx="133684" cy="499089"/>
              </a:xfrm>
              <a:custGeom>
                <a:avLst/>
                <a:gdLst>
                  <a:gd name="connsiteX0" fmla="*/ 0 w 133684"/>
                  <a:gd name="connsiteY0" fmla="*/ 445614 h 570386"/>
                  <a:gd name="connsiteX1" fmla="*/ 26737 w 133684"/>
                  <a:gd name="connsiteY1" fmla="*/ 499088 h 570386"/>
                  <a:gd name="connsiteX2" fmla="*/ 53474 w 133684"/>
                  <a:gd name="connsiteY2" fmla="*/ 499088 h 570386"/>
                  <a:gd name="connsiteX3" fmla="*/ 93579 w 133684"/>
                  <a:gd name="connsiteY3" fmla="*/ 71298 h 570386"/>
                  <a:gd name="connsiteX4" fmla="*/ 120316 w 133684"/>
                  <a:gd name="connsiteY4" fmla="*/ 71298 h 570386"/>
                  <a:gd name="connsiteX5" fmla="*/ 133684 w 133684"/>
                  <a:gd name="connsiteY5" fmla="*/ 98035 h 57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684" h="570386">
                    <a:moveTo>
                      <a:pt x="0" y="445614"/>
                    </a:moveTo>
                    <a:cubicBezTo>
                      <a:pt x="8912" y="467895"/>
                      <a:pt x="17825" y="490176"/>
                      <a:pt x="26737" y="499088"/>
                    </a:cubicBezTo>
                    <a:cubicBezTo>
                      <a:pt x="35649" y="508000"/>
                      <a:pt x="42334" y="570386"/>
                      <a:pt x="53474" y="499088"/>
                    </a:cubicBezTo>
                    <a:cubicBezTo>
                      <a:pt x="64614" y="427790"/>
                      <a:pt x="82439" y="142596"/>
                      <a:pt x="93579" y="71298"/>
                    </a:cubicBezTo>
                    <a:cubicBezTo>
                      <a:pt x="104719" y="0"/>
                      <a:pt x="113632" y="66842"/>
                      <a:pt x="120316" y="71298"/>
                    </a:cubicBezTo>
                    <a:cubicBezTo>
                      <a:pt x="127000" y="75754"/>
                      <a:pt x="133684" y="98035"/>
                      <a:pt x="133684" y="9803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159774" y="5992396"/>
            <a:ext cx="292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Vertex algebra approach to Berglund-</a:t>
            </a:r>
            <a:r>
              <a:rPr lang="en-US" sz="2800" dirty="0" err="1" smtClean="0"/>
              <a:t>Hübsch-Krawitz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mirror symmetry construction, part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The differential looks the same as in </a:t>
            </a:r>
            <a:r>
              <a:rPr lang="en-US" sz="2400" dirty="0" err="1" smtClean="0">
                <a:solidFill>
                  <a:srgbClr val="0000FF"/>
                </a:solidFill>
              </a:rPr>
              <a:t>Batyrev’s</a:t>
            </a:r>
            <a:r>
              <a:rPr lang="en-US" sz="2400" dirty="0" smtClean="0">
                <a:solidFill>
                  <a:srgbClr val="0000FF"/>
                </a:solidFill>
              </a:rPr>
              <a:t> construction!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The sets  </a:t>
            </a:r>
            <a:r>
              <a:rPr lang="en-US" sz="2400" dirty="0" err="1" smtClean="0"/>
              <a:t>Δ</a:t>
            </a:r>
            <a:r>
              <a:rPr lang="en-US" sz="2400" dirty="0" smtClean="0"/>
              <a:t>  and  </a:t>
            </a:r>
            <a:r>
              <a:rPr lang="en-US" sz="2400" dirty="0" err="1" smtClean="0"/>
              <a:t>Δ</a:t>
            </a:r>
            <a:r>
              <a:rPr lang="en-US" sz="2400" dirty="0" smtClean="0"/>
              <a:t>   are no longer vertices of dual reflexive </a:t>
            </a:r>
            <a:r>
              <a:rPr lang="en-US" sz="2400" dirty="0" err="1" smtClean="0"/>
              <a:t>polytopes</a:t>
            </a:r>
            <a:r>
              <a:rPr lang="en-US" sz="2400" dirty="0" smtClean="0"/>
              <a:t>, but the corresponding cones are “almost dual”. 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Key common feature: </a:t>
            </a:r>
            <a:r>
              <a:rPr lang="en-US" sz="2400" dirty="0" smtClean="0">
                <a:solidFill>
                  <a:srgbClr val="0000FF"/>
                </a:solidFill>
              </a:rPr>
              <a:t>the vertex algebra is of sigma model type. </a:t>
            </a:r>
            <a:r>
              <a:rPr lang="en-US" sz="2400" dirty="0" smtClean="0"/>
              <a:t>This corresponds to the </a:t>
            </a:r>
            <a:r>
              <a:rPr lang="en-US" sz="2400" dirty="0" err="1" smtClean="0"/>
              <a:t>nondegeneracy</a:t>
            </a:r>
            <a:r>
              <a:rPr lang="en-US" sz="2400" dirty="0" smtClean="0"/>
              <a:t> of the potential.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The unification is based on looking at combinatorial conditions on the sets  </a:t>
            </a:r>
            <a:r>
              <a:rPr lang="en-US" sz="2400" dirty="0" err="1" smtClean="0"/>
              <a:t>Δ</a:t>
            </a:r>
            <a:r>
              <a:rPr lang="en-US" sz="2400" dirty="0" smtClean="0"/>
              <a:t>  and  </a:t>
            </a:r>
            <a:r>
              <a:rPr lang="en-US" sz="2400" dirty="0" err="1" smtClean="0"/>
              <a:t>Δ</a:t>
            </a:r>
            <a:r>
              <a:rPr lang="en-US" sz="2400" dirty="0" smtClean="0"/>
              <a:t>    that give </a:t>
            </a:r>
            <a:r>
              <a:rPr lang="en-US" sz="2400" dirty="0" err="1" smtClean="0"/>
              <a:t>cohomology</a:t>
            </a:r>
            <a:r>
              <a:rPr lang="en-US" sz="2400" dirty="0" smtClean="0"/>
              <a:t> of sigma model type.</a:t>
            </a:r>
          </a:p>
          <a:p>
            <a:pPr>
              <a:spcAft>
                <a:spcPts val="1800"/>
              </a:spcAft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22584" y="2285987"/>
            <a:ext cx="292785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712356" y="4732429"/>
            <a:ext cx="292785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 err="1" smtClean="0"/>
              <a:t>v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Recent developments in the vertex algebra approach to </a:t>
            </a:r>
            <a:r>
              <a:rPr lang="en-US" sz="2800" dirty="0" err="1" smtClean="0"/>
              <a:t>toric</a:t>
            </a:r>
            <a:r>
              <a:rPr lang="en-US" sz="2800" dirty="0" smtClean="0"/>
              <a:t> mirror symmetry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Unification of </a:t>
            </a:r>
            <a:r>
              <a:rPr lang="en-US" sz="2400" dirty="0" err="1" smtClean="0">
                <a:solidFill>
                  <a:srgbClr val="0000FF"/>
                </a:solidFill>
              </a:rPr>
              <a:t>Batyrev’s</a:t>
            </a:r>
            <a:r>
              <a:rPr lang="en-US" sz="2400" dirty="0" smtClean="0">
                <a:solidFill>
                  <a:srgbClr val="0000FF"/>
                </a:solidFill>
              </a:rPr>
              <a:t> and Berglund-</a:t>
            </a:r>
            <a:r>
              <a:rPr lang="en-US" sz="2400" dirty="0" err="1" smtClean="0">
                <a:solidFill>
                  <a:srgbClr val="0000FF"/>
                </a:solidFill>
              </a:rPr>
              <a:t>Hübsch</a:t>
            </a:r>
            <a:r>
              <a:rPr lang="en-US" sz="2400" dirty="0" smtClean="0">
                <a:solidFill>
                  <a:srgbClr val="0000FF"/>
                </a:solidFill>
              </a:rPr>
              <a:t> versions of mirror symmetry, arXiv:1007.2633.</a:t>
            </a:r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err="1" smtClean="0"/>
              <a:t>Toric</a:t>
            </a:r>
            <a:r>
              <a:rPr lang="en-US" sz="2400" dirty="0" smtClean="0"/>
              <a:t> (0,2) models, </a:t>
            </a:r>
            <a:r>
              <a:rPr lang="en-US" sz="2400" dirty="0" smtClean="0">
                <a:solidFill>
                  <a:srgbClr val="008000"/>
                </a:solidFill>
              </a:rPr>
              <a:t>arXiv:1102.5444</a:t>
            </a:r>
            <a:r>
              <a:rPr lang="en-US" sz="2400" dirty="0" smtClean="0"/>
              <a:t>, joint with R. Kaufmann.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Recent developments in the vertex algebra approach to </a:t>
            </a:r>
            <a:r>
              <a:rPr lang="en-US" sz="2800" dirty="0" err="1" smtClean="0"/>
              <a:t>toric</a:t>
            </a:r>
            <a:r>
              <a:rPr lang="en-US" sz="2800" dirty="0" smtClean="0"/>
              <a:t> mirror symmetry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Unification of </a:t>
            </a:r>
            <a:r>
              <a:rPr lang="en-US" sz="2400" dirty="0" err="1" smtClean="0"/>
              <a:t>Batyrev’s</a:t>
            </a:r>
            <a:r>
              <a:rPr lang="en-US" sz="2400" dirty="0" smtClean="0"/>
              <a:t> and Berglund-</a:t>
            </a:r>
            <a:r>
              <a:rPr lang="en-US" sz="2400" dirty="0" err="1" smtClean="0"/>
              <a:t>Hübsch</a:t>
            </a:r>
            <a:r>
              <a:rPr lang="en-US" sz="2400" dirty="0" smtClean="0"/>
              <a:t> versions of mirror symmetry, </a:t>
            </a:r>
            <a:r>
              <a:rPr lang="en-US" sz="2400" dirty="0" smtClean="0">
                <a:solidFill>
                  <a:srgbClr val="008000"/>
                </a:solidFill>
              </a:rPr>
              <a:t>arXiv:1007.2633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008000"/>
              </a:solidFill>
            </a:endParaRPr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00FF"/>
                </a:solidFill>
              </a:rPr>
              <a:t>Toric</a:t>
            </a:r>
            <a:r>
              <a:rPr lang="en-US" sz="2400" dirty="0" smtClean="0">
                <a:solidFill>
                  <a:srgbClr val="0000FF"/>
                </a:solidFill>
              </a:rPr>
              <a:t> (0,2) models, arXiv:1102.5444, joint with R. Kaufmann.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62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Toric</a:t>
            </a:r>
            <a:r>
              <a:rPr lang="en-US" sz="2800" dirty="0" smtClean="0"/>
              <a:t> (0,2) models – </a:t>
            </a:r>
            <a:r>
              <a:rPr lang="en-US" sz="2800" dirty="0" err="1" smtClean="0"/>
              <a:t>quintic</a:t>
            </a:r>
            <a:r>
              <a:rPr lang="en-US" sz="2800" dirty="0" smtClean="0"/>
              <a:t> case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89263"/>
            <a:ext cx="8459537" cy="569494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Let X be a </a:t>
            </a:r>
            <a:r>
              <a:rPr lang="en-US" sz="2400" dirty="0" err="1" smtClean="0"/>
              <a:t>Calabi-Yau</a:t>
            </a:r>
            <a:r>
              <a:rPr lang="en-US" sz="2400" dirty="0" smtClean="0"/>
              <a:t> variety. The (0,2) sigma model replaces TX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with some other vector bundle E. Typically, one can think of E as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a deformation of TX.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Example. </a:t>
            </a:r>
            <a:r>
              <a:rPr lang="en-US" sz="2400" dirty="0" smtClean="0"/>
              <a:t>Consider 5 generic polynomials </a:t>
            </a:r>
            <a:r>
              <a:rPr lang="en-US" sz="2400" dirty="0" err="1" smtClean="0"/>
              <a:t>G</a:t>
            </a:r>
            <a:r>
              <a:rPr lang="en-US" sz="2800" baseline="30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400" dirty="0" smtClean="0"/>
              <a:t>(x</a:t>
            </a:r>
            <a:r>
              <a:rPr lang="en-US" sz="2800" baseline="-25000" dirty="0" smtClean="0"/>
              <a:t>0</a:t>
            </a:r>
            <a:r>
              <a:rPr lang="en-US" sz="2400" dirty="0" smtClean="0"/>
              <a:t>,x</a:t>
            </a:r>
            <a:r>
              <a:rPr lang="en-US" sz="2800" baseline="-25000" dirty="0" smtClean="0"/>
              <a:t>1</a:t>
            </a:r>
            <a:r>
              <a:rPr lang="en-US" sz="2400" dirty="0" smtClean="0"/>
              <a:t>,…,x</a:t>
            </a:r>
            <a:r>
              <a:rPr lang="en-US" sz="2800" baseline="-25000" dirty="0" smtClean="0"/>
              <a:t>4</a:t>
            </a:r>
            <a:r>
              <a:rPr lang="en-US" sz="2400" dirty="0" smtClean="0"/>
              <a:t>), </a:t>
            </a:r>
            <a:r>
              <a:rPr lang="en-US" sz="2400" dirty="0" err="1" smtClean="0"/>
              <a:t>i</a:t>
            </a:r>
            <a:r>
              <a:rPr lang="en-US" sz="2400" dirty="0" smtClean="0"/>
              <a:t>=0,…,4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which generalize partial derivatives of a </a:t>
            </a:r>
            <a:r>
              <a:rPr lang="en-US" sz="2400" dirty="0" err="1" smtClean="0"/>
              <a:t>quintic</a:t>
            </a:r>
            <a:r>
              <a:rPr lang="en-US" sz="2400" dirty="0" smtClean="0"/>
              <a:t>. Consider </a:t>
            </a:r>
            <a:r>
              <a:rPr lang="en-US" sz="2400" dirty="0" err="1" smtClean="0"/>
              <a:t>F</a:t>
            </a:r>
            <a:r>
              <a:rPr lang="en-US" sz="2800" baseline="30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x</a:t>
            </a:r>
            <a:r>
              <a:rPr lang="en-US" sz="2800" baseline="-25000" dirty="0" err="1" smtClean="0"/>
              <a:t>i</a:t>
            </a:r>
            <a:r>
              <a:rPr lang="en-US" sz="2400" dirty="0" err="1" smtClean="0"/>
              <a:t>G</a:t>
            </a:r>
            <a:r>
              <a:rPr lang="en-US" sz="2800" baseline="30000" dirty="0" err="1" smtClean="0"/>
              <a:t>i</a:t>
            </a:r>
            <a:endParaRPr lang="en-US" sz="2400" baseline="30000" dirty="0" smtClean="0"/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and </a:t>
            </a:r>
            <a:r>
              <a:rPr lang="en-US" sz="2400" dirty="0" err="1" smtClean="0"/>
              <a:t>quintic</a:t>
            </a:r>
            <a:r>
              <a:rPr lang="en-US" sz="2400" dirty="0" smtClean="0"/>
              <a:t>  Q = (F</a:t>
            </a:r>
            <a:r>
              <a:rPr lang="en-US" sz="2800" baseline="30000" dirty="0" smtClean="0"/>
              <a:t>0</a:t>
            </a:r>
            <a:r>
              <a:rPr lang="en-US" sz="2400" dirty="0" smtClean="0"/>
              <a:t> +…+ F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</a:t>
            </a:r>
            <a:r>
              <a:rPr lang="en-US" sz="2400" dirty="0" smtClean="0"/>
              <a:t>= 0) in     P</a:t>
            </a:r>
            <a:r>
              <a:rPr lang="en-US" sz="2800" baseline="30000" dirty="0" smtClean="0"/>
              <a:t>4</a:t>
            </a:r>
            <a:r>
              <a:rPr lang="en-US" sz="2400" dirty="0" smtClean="0"/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  0            TQ            T    P</a:t>
            </a:r>
            <a:r>
              <a:rPr lang="en-US" sz="2800" baseline="30000" dirty="0" smtClean="0"/>
              <a:t>4</a:t>
            </a:r>
            <a:r>
              <a:rPr lang="en-US" sz="2800" baseline="-25000" dirty="0" smtClean="0"/>
              <a:t>|Q               </a:t>
            </a:r>
            <a:r>
              <a:rPr lang="en-US" sz="2800" dirty="0" smtClean="0"/>
              <a:t> </a:t>
            </a:r>
            <a:r>
              <a:rPr lang="en-US" sz="2400" dirty="0" smtClean="0"/>
              <a:t>N(Q,    P</a:t>
            </a:r>
            <a:r>
              <a:rPr lang="en-US" sz="2800" baseline="30000" dirty="0" smtClean="0"/>
              <a:t>4</a:t>
            </a:r>
            <a:r>
              <a:rPr lang="en-US" sz="2400" dirty="0" smtClean="0"/>
              <a:t>)              0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Deformations are given by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  0             E              T    P</a:t>
            </a:r>
            <a:r>
              <a:rPr lang="en-US" sz="2800" baseline="30000" dirty="0" smtClean="0"/>
              <a:t>4</a:t>
            </a:r>
            <a:r>
              <a:rPr lang="en-US" sz="2800" baseline="-25000" dirty="0" smtClean="0"/>
              <a:t>|Q               </a:t>
            </a:r>
            <a:r>
              <a:rPr lang="en-US" sz="2800" dirty="0" smtClean="0"/>
              <a:t> </a:t>
            </a:r>
            <a:r>
              <a:rPr lang="en-US" sz="2400" dirty="0" smtClean="0"/>
              <a:t>N(Q,    P</a:t>
            </a:r>
            <a:r>
              <a:rPr lang="en-US" sz="2800" baseline="30000" dirty="0" smtClean="0"/>
              <a:t>4</a:t>
            </a:r>
            <a:r>
              <a:rPr lang="en-US" sz="2400" dirty="0" smtClean="0"/>
              <a:t>)              0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where </a:t>
            </a:r>
            <a:r>
              <a:rPr lang="en-US" sz="2400" dirty="0" err="1" smtClean="0"/>
              <a:t>G</a:t>
            </a:r>
            <a:r>
              <a:rPr lang="en-US" sz="2800" baseline="30000" dirty="0" err="1" smtClean="0"/>
              <a:t>i</a:t>
            </a:r>
            <a:r>
              <a:rPr lang="en-US" sz="2400" baseline="30000" dirty="0" smtClean="0"/>
              <a:t>  </a:t>
            </a:r>
            <a:r>
              <a:rPr lang="en-US" sz="2400" dirty="0" smtClean="0"/>
              <a:t>prescribe the last map. 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49155" y="4480018"/>
            <a:ext cx="72189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77449" y="4484782"/>
            <a:ext cx="72189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93951" y="4483194"/>
            <a:ext cx="72189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18446" y="4481606"/>
            <a:ext cx="72189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27771" y="5554810"/>
            <a:ext cx="72189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6065" y="5559574"/>
            <a:ext cx="72189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99303" y="5557986"/>
            <a:ext cx="72189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23798" y="5556398"/>
            <a:ext cx="72189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456" y="3748923"/>
            <a:ext cx="278892" cy="2788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674" y="5435084"/>
            <a:ext cx="278892" cy="2788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982" y="5435084"/>
            <a:ext cx="278892" cy="2788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674" y="4333556"/>
            <a:ext cx="278892" cy="27889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982" y="4332615"/>
            <a:ext cx="278892" cy="27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3888"/>
          </a:xfrm>
        </p:spPr>
        <p:txBody>
          <a:bodyPr>
            <a:noAutofit/>
          </a:bodyPr>
          <a:lstStyle/>
          <a:p>
            <a:r>
              <a:rPr lang="en-US" sz="2800" dirty="0" smtClean="0"/>
              <a:t>Bird’s eye view of Mirror Symmetry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2422"/>
            <a:ext cx="82296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          (</a:t>
            </a:r>
            <a:r>
              <a:rPr lang="en-US" sz="2400" dirty="0" err="1" smtClean="0"/>
              <a:t>Calabi-Yau</a:t>
            </a:r>
            <a:r>
              <a:rPr lang="en-US" sz="2400" dirty="0" smtClean="0"/>
              <a:t> variety X, </a:t>
            </a:r>
            <a:r>
              <a:rPr lang="en-US" sz="2400" dirty="0" err="1" smtClean="0"/>
              <a:t>complexified</a:t>
            </a:r>
            <a:r>
              <a:rPr lang="en-US" sz="2400" dirty="0" smtClean="0"/>
              <a:t> </a:t>
            </a:r>
            <a:r>
              <a:rPr lang="en-US" sz="2400" dirty="0" err="1" smtClean="0"/>
              <a:t>Kähler</a:t>
            </a:r>
            <a:r>
              <a:rPr lang="en-US" sz="2400" dirty="0" smtClean="0"/>
              <a:t> class </a:t>
            </a:r>
            <a:r>
              <a:rPr lang="en-US" sz="2400" dirty="0" err="1" smtClean="0"/>
              <a:t>w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                   </a:t>
            </a:r>
            <a:r>
              <a:rPr lang="en-US" sz="2400" dirty="0" smtClean="0"/>
              <a:t> N=(2,2) </a:t>
            </a:r>
            <a:r>
              <a:rPr lang="en-US" sz="2400" dirty="0" err="1" smtClean="0"/>
              <a:t>superconformal</a:t>
            </a:r>
            <a:r>
              <a:rPr lang="en-US" sz="2400" dirty="0" smtClean="0"/>
              <a:t> field theory (SCFT)</a:t>
            </a:r>
            <a:endParaRPr lang="en-US" sz="2400" i="1" dirty="0"/>
          </a:p>
        </p:txBody>
      </p:sp>
      <p:sp>
        <p:nvSpPr>
          <p:cNvPr id="22" name="Freeform 21"/>
          <p:cNvSpPr/>
          <p:nvPr/>
        </p:nvSpPr>
        <p:spPr>
          <a:xfrm>
            <a:off x="4322456" y="1577473"/>
            <a:ext cx="209438" cy="1457158"/>
          </a:xfrm>
          <a:custGeom>
            <a:avLst/>
            <a:gdLst>
              <a:gd name="connsiteX0" fmla="*/ 122543 w 209438"/>
              <a:gd name="connsiteY0" fmla="*/ 0 h 1029368"/>
              <a:gd name="connsiteX1" fmla="*/ 15596 w 209438"/>
              <a:gd name="connsiteY1" fmla="*/ 187158 h 1029368"/>
              <a:gd name="connsiteX2" fmla="*/ 28964 w 209438"/>
              <a:gd name="connsiteY2" fmla="*/ 307474 h 1029368"/>
              <a:gd name="connsiteX3" fmla="*/ 109175 w 209438"/>
              <a:gd name="connsiteY3" fmla="*/ 387684 h 1029368"/>
              <a:gd name="connsiteX4" fmla="*/ 176017 w 209438"/>
              <a:gd name="connsiteY4" fmla="*/ 441158 h 1029368"/>
              <a:gd name="connsiteX5" fmla="*/ 202754 w 209438"/>
              <a:gd name="connsiteY5" fmla="*/ 534737 h 1029368"/>
              <a:gd name="connsiteX6" fmla="*/ 135912 w 209438"/>
              <a:gd name="connsiteY6" fmla="*/ 668421 h 1029368"/>
              <a:gd name="connsiteX7" fmla="*/ 82438 w 209438"/>
              <a:gd name="connsiteY7" fmla="*/ 748632 h 1029368"/>
              <a:gd name="connsiteX8" fmla="*/ 82438 w 209438"/>
              <a:gd name="connsiteY8" fmla="*/ 882316 h 1029368"/>
              <a:gd name="connsiteX9" fmla="*/ 82438 w 209438"/>
              <a:gd name="connsiteY9" fmla="*/ 882316 h 1029368"/>
              <a:gd name="connsiteX10" fmla="*/ 69069 w 209438"/>
              <a:gd name="connsiteY10" fmla="*/ 1029368 h 102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438" h="1029368">
                <a:moveTo>
                  <a:pt x="122543" y="0"/>
                </a:moveTo>
                <a:cubicBezTo>
                  <a:pt x="76868" y="67956"/>
                  <a:pt x="31193" y="135912"/>
                  <a:pt x="15596" y="187158"/>
                </a:cubicBezTo>
                <a:cubicBezTo>
                  <a:pt x="0" y="238404"/>
                  <a:pt x="13368" y="274053"/>
                  <a:pt x="28964" y="307474"/>
                </a:cubicBezTo>
                <a:cubicBezTo>
                  <a:pt x="44560" y="340895"/>
                  <a:pt x="84666" y="365403"/>
                  <a:pt x="109175" y="387684"/>
                </a:cubicBezTo>
                <a:cubicBezTo>
                  <a:pt x="133684" y="409965"/>
                  <a:pt x="160421" y="416649"/>
                  <a:pt x="176017" y="441158"/>
                </a:cubicBezTo>
                <a:cubicBezTo>
                  <a:pt x="191613" y="465667"/>
                  <a:pt x="209438" y="496860"/>
                  <a:pt x="202754" y="534737"/>
                </a:cubicBezTo>
                <a:cubicBezTo>
                  <a:pt x="196070" y="572614"/>
                  <a:pt x="155965" y="632772"/>
                  <a:pt x="135912" y="668421"/>
                </a:cubicBezTo>
                <a:cubicBezTo>
                  <a:pt x="115859" y="704070"/>
                  <a:pt x="91350" y="712983"/>
                  <a:pt x="82438" y="748632"/>
                </a:cubicBezTo>
                <a:cubicBezTo>
                  <a:pt x="73526" y="784281"/>
                  <a:pt x="82438" y="882316"/>
                  <a:pt x="82438" y="882316"/>
                </a:cubicBezTo>
                <a:lnTo>
                  <a:pt x="82438" y="882316"/>
                </a:lnTo>
                <a:lnTo>
                  <a:pt x="69069" y="1029368"/>
                </a:lnTo>
              </a:path>
            </a:pathLst>
          </a:cu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8315" y="4264526"/>
            <a:ext cx="80584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N=(2,2)</a:t>
            </a:r>
            <a:r>
              <a:rPr lang="en-US" sz="2000" i="1" dirty="0" smtClean="0"/>
              <a:t> </a:t>
            </a:r>
            <a:r>
              <a:rPr lang="en-US" sz="2000" dirty="0" smtClean="0"/>
              <a:t>SCFT is a physical theory, a kind of quantum field theory in dimension two. There is no universally agreed upon axiomatic framework, but many of its features are fairly well understood.</a:t>
            </a:r>
          </a:p>
          <a:p>
            <a:endParaRPr lang="en-US" sz="2000" dirty="0" smtClean="0"/>
          </a:p>
          <a:p>
            <a:r>
              <a:rPr lang="en-US" sz="2000" dirty="0" smtClean="0"/>
              <a:t>Sigma model construction involves integrals over spaces of maps from Riemann surfaces to X which may be impossible to make mathematically rigorous.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79474" y="1925053"/>
            <a:ext cx="177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sigma model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62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Toric</a:t>
            </a:r>
            <a:r>
              <a:rPr lang="en-US" sz="2800" dirty="0" smtClean="0"/>
              <a:t> (0,2) models – </a:t>
            </a:r>
            <a:r>
              <a:rPr lang="en-US" sz="2800" dirty="0" err="1" smtClean="0"/>
              <a:t>quintic</a:t>
            </a:r>
            <a:r>
              <a:rPr lang="en-US" sz="2800" dirty="0" smtClean="0"/>
              <a:t> case, part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89263"/>
            <a:ext cx="8459537" cy="569494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Consider M and M   for the </a:t>
            </a:r>
            <a:r>
              <a:rPr lang="en-US" sz="2400" dirty="0" err="1" smtClean="0"/>
              <a:t>quintic</a:t>
            </a:r>
            <a:r>
              <a:rPr lang="en-US" sz="2400" dirty="0" smtClean="0"/>
              <a:t>. Here M is given by 5-tuples of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nonnegative integers with sum divisible by 5. On the dual side,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M   is generated by the lattice         and (1/5,…,1/5). The lattice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points of </a:t>
            </a:r>
            <a:r>
              <a:rPr lang="en-US" sz="2400" dirty="0" err="1" smtClean="0"/>
              <a:t>Δ</a:t>
            </a:r>
            <a:r>
              <a:rPr lang="en-US" sz="2400" dirty="0" smtClean="0"/>
              <a:t> are the monomials of degree 5 in (x</a:t>
            </a:r>
            <a:r>
              <a:rPr lang="en-US" sz="2800" baseline="-25000" dirty="0" smtClean="0"/>
              <a:t>0</a:t>
            </a:r>
            <a:r>
              <a:rPr lang="en-US" sz="2400" dirty="0" smtClean="0"/>
              <a:t>,x</a:t>
            </a:r>
            <a:r>
              <a:rPr lang="en-US" sz="2800" baseline="-25000" dirty="0" smtClean="0"/>
              <a:t>1</a:t>
            </a:r>
            <a:r>
              <a:rPr lang="en-US" sz="2400" dirty="0" smtClean="0"/>
              <a:t>,…,x</a:t>
            </a:r>
            <a:r>
              <a:rPr lang="en-US" sz="2800" baseline="-25000" dirty="0" smtClean="0"/>
              <a:t>4</a:t>
            </a:r>
            <a:r>
              <a:rPr lang="en-US" sz="2400" dirty="0" smtClean="0"/>
              <a:t>). There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are 6 lattice points of </a:t>
            </a:r>
            <a:r>
              <a:rPr lang="en-US" sz="2400" dirty="0" err="1" smtClean="0"/>
              <a:t>Δ</a:t>
            </a:r>
            <a:r>
              <a:rPr lang="en-US" sz="2400" dirty="0" smtClean="0"/>
              <a:t> : 5 vertices and one point in the middle.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The vertex algebra for half-twisted (0,2) model for E is the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err="1" smtClean="0"/>
              <a:t>cohomology</a:t>
            </a:r>
            <a:r>
              <a:rPr lang="en-US" sz="2400" dirty="0" smtClean="0"/>
              <a:t> of </a:t>
            </a:r>
            <a:r>
              <a:rPr lang="en-US" sz="2400" dirty="0" err="1" smtClean="0"/>
              <a:t>Fock</a:t>
            </a:r>
            <a:r>
              <a:rPr lang="en-US" sz="2800" baseline="-25000" dirty="0" err="1" smtClean="0"/>
              <a:t>M</a:t>
            </a:r>
            <a:r>
              <a:rPr lang="en-US" sz="2800" dirty="0" smtClean="0"/>
              <a:t>  </a:t>
            </a:r>
            <a:r>
              <a:rPr lang="en-US" sz="2800" baseline="-25000" dirty="0" err="1" smtClean="0"/>
              <a:t>M</a:t>
            </a:r>
            <a:r>
              <a:rPr lang="en-US" sz="1800" dirty="0" err="1" smtClean="0"/>
              <a:t>v</a:t>
            </a:r>
            <a:r>
              <a:rPr lang="en-US" sz="1800" dirty="0" smtClean="0"/>
              <a:t> </a:t>
            </a:r>
            <a:r>
              <a:rPr lang="en-US" sz="2400" dirty="0" smtClean="0"/>
              <a:t> by </a:t>
            </a:r>
          </a:p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where m</a:t>
            </a:r>
            <a:r>
              <a:rPr lang="en-US" sz="2800" baseline="-25000" dirty="0" smtClean="0"/>
              <a:t>i</a:t>
            </a:r>
            <a:r>
              <a:rPr lang="en-US" sz="2800" baseline="-25000" dirty="0" smtClean="0"/>
              <a:t> </a:t>
            </a:r>
            <a:r>
              <a:rPr lang="en-US" sz="2400" dirty="0" smtClean="0"/>
              <a:t>are</a:t>
            </a:r>
            <a:r>
              <a:rPr lang="en-US" sz="2400" dirty="0" smtClean="0"/>
              <a:t> </a:t>
            </a:r>
            <a:r>
              <a:rPr lang="en-US" sz="2400" dirty="0" smtClean="0"/>
              <a:t>the standard basis </a:t>
            </a:r>
            <a:r>
              <a:rPr lang="en-US" sz="2400" dirty="0" smtClean="0"/>
              <a:t>elements </a:t>
            </a:r>
            <a:r>
              <a:rPr lang="en-US" sz="2400" dirty="0" smtClean="0"/>
              <a:t>of M.</a:t>
            </a:r>
          </a:p>
          <a:p>
            <a:pPr>
              <a:spcAft>
                <a:spcPts val="600"/>
              </a:spcAft>
              <a:buNone/>
            </a:pPr>
            <a:endParaRPr lang="en-US" sz="2400" dirty="0" smtClean="0"/>
          </a:p>
        </p:txBody>
      </p:sp>
      <p:sp>
        <p:nvSpPr>
          <p:cNvPr id="15" name="Or 14"/>
          <p:cNvSpPr>
            <a:spLocks noChangeAspect="1"/>
          </p:cNvSpPr>
          <p:nvPr/>
        </p:nvSpPr>
        <p:spPr>
          <a:xfrm>
            <a:off x="3235157" y="4180056"/>
            <a:ext cx="158360" cy="164690"/>
          </a:xfrm>
          <a:prstGeom prst="flowChartOr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35643" y="81547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17009" y="179137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</a:t>
            </a:r>
            <a:endParaRPr lang="en-US" sz="24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424" y="2021505"/>
            <a:ext cx="381000" cy="3429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02727" y="1763936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5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44020" y="274053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37231" y="4598738"/>
            <a:ext cx="8535225" cy="1021984"/>
            <a:chOff x="470568" y="5627074"/>
            <a:chExt cx="8535225" cy="1021984"/>
          </a:xfrm>
        </p:grpSpPr>
        <p:sp>
          <p:nvSpPr>
            <p:cNvPr id="12" name="TextBox 11"/>
            <p:cNvSpPr txBox="1"/>
            <p:nvPr/>
          </p:nvSpPr>
          <p:spPr>
            <a:xfrm>
              <a:off x="470568" y="5775158"/>
              <a:ext cx="853522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D</a:t>
              </a:r>
              <a:r>
                <a:rPr lang="en-US" sz="2800" baseline="-25000" dirty="0" err="1" smtClean="0"/>
                <a:t>f,g</a:t>
              </a:r>
              <a:r>
                <a:rPr lang="en-US" sz="2400" dirty="0" smtClean="0"/>
                <a:t>= </a:t>
              </a:r>
              <a:r>
                <a:rPr lang="en-US" sz="2400" dirty="0" err="1" smtClean="0"/>
                <a:t>Res</a:t>
              </a:r>
              <a:r>
                <a:rPr lang="en-US" sz="2800" baseline="-25000" dirty="0" err="1" smtClean="0"/>
                <a:t>z</a:t>
              </a:r>
              <a:r>
                <a:rPr lang="en-US" sz="2800" baseline="-25000" dirty="0" smtClean="0"/>
                <a:t>=0</a:t>
              </a:r>
              <a:r>
                <a:rPr lang="en-US" sz="2400" dirty="0" smtClean="0"/>
                <a:t> </a:t>
              </a:r>
              <a:r>
                <a:rPr lang="en-US" sz="3200" dirty="0" smtClean="0"/>
                <a:t>(</a:t>
              </a:r>
              <a:r>
                <a:rPr lang="en-US" sz="2400" dirty="0" smtClean="0"/>
                <a:t>       </a:t>
              </a:r>
              <a:r>
                <a:rPr lang="en-US" sz="2400" dirty="0" err="1" smtClean="0"/>
                <a:t>F</a:t>
              </a:r>
              <a:r>
                <a:rPr lang="en-US" sz="2800" baseline="30000" dirty="0" err="1" smtClean="0"/>
                <a:t>i</a:t>
              </a:r>
              <a:r>
                <a:rPr lang="en-US" sz="2800" baseline="-25000" dirty="0" err="1" smtClean="0"/>
                <a:t>m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</a:t>
              </a:r>
              <a:r>
                <a:rPr lang="en-US" sz="2800" baseline="-25000" dirty="0" err="1" smtClean="0"/>
                <a:t>i</a:t>
              </a:r>
              <a:r>
                <a:rPr lang="en-US" sz="2400" baseline="30000" dirty="0" err="1" smtClean="0"/>
                <a:t>ferm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e</a:t>
              </a:r>
              <a:r>
                <a:rPr lang="en-US" sz="2400" dirty="0" smtClean="0"/>
                <a:t>              +          </a:t>
              </a:r>
              <a:r>
                <a:rPr lang="en-US" sz="2400" dirty="0" err="1" smtClean="0"/>
                <a:t>g(n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n</a:t>
              </a:r>
              <a:r>
                <a:rPr lang="en-US" sz="2400" baseline="30000" dirty="0" err="1" smtClean="0"/>
                <a:t>ferm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e</a:t>
              </a:r>
              <a:r>
                <a:rPr lang="en-US" sz="2400" dirty="0" smtClean="0"/>
                <a:t>              </a:t>
              </a:r>
              <a:r>
                <a:rPr lang="en-US" sz="3200" dirty="0" smtClean="0"/>
                <a:t>)</a:t>
              </a:r>
              <a:endParaRPr lang="en-US" sz="2400" dirty="0"/>
            </a:p>
          </p:txBody>
        </p:sp>
        <p:grpSp>
          <p:nvGrpSpPr>
            <p:cNvPr id="13" name="Group 28"/>
            <p:cNvGrpSpPr/>
            <p:nvPr/>
          </p:nvGrpSpPr>
          <p:grpSpPr>
            <a:xfrm>
              <a:off x="2028859" y="5627074"/>
              <a:ext cx="6712497" cy="1021984"/>
              <a:chOff x="2028859" y="5627074"/>
              <a:chExt cx="6712497" cy="102198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2140409" y="5832057"/>
                <a:ext cx="448880" cy="588211"/>
              </a:xfrm>
              <a:prstGeom prst="rect">
                <a:avLst/>
              </a:prstGeom>
            </p:spPr>
          </p:pic>
          <p:sp>
            <p:nvSpPr>
              <p:cNvPr id="22" name="Freeform 21"/>
              <p:cNvSpPr/>
              <p:nvPr/>
            </p:nvSpPr>
            <p:spPr>
              <a:xfrm>
                <a:off x="4370400" y="5627074"/>
                <a:ext cx="133684" cy="499089"/>
              </a:xfrm>
              <a:custGeom>
                <a:avLst/>
                <a:gdLst>
                  <a:gd name="connsiteX0" fmla="*/ 0 w 133684"/>
                  <a:gd name="connsiteY0" fmla="*/ 445614 h 570386"/>
                  <a:gd name="connsiteX1" fmla="*/ 26737 w 133684"/>
                  <a:gd name="connsiteY1" fmla="*/ 499088 h 570386"/>
                  <a:gd name="connsiteX2" fmla="*/ 53474 w 133684"/>
                  <a:gd name="connsiteY2" fmla="*/ 499088 h 570386"/>
                  <a:gd name="connsiteX3" fmla="*/ 93579 w 133684"/>
                  <a:gd name="connsiteY3" fmla="*/ 71298 h 570386"/>
                  <a:gd name="connsiteX4" fmla="*/ 120316 w 133684"/>
                  <a:gd name="connsiteY4" fmla="*/ 71298 h 570386"/>
                  <a:gd name="connsiteX5" fmla="*/ 133684 w 133684"/>
                  <a:gd name="connsiteY5" fmla="*/ 98035 h 57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684" h="570386">
                    <a:moveTo>
                      <a:pt x="0" y="445614"/>
                    </a:moveTo>
                    <a:cubicBezTo>
                      <a:pt x="8912" y="467895"/>
                      <a:pt x="17825" y="490176"/>
                      <a:pt x="26737" y="499088"/>
                    </a:cubicBezTo>
                    <a:cubicBezTo>
                      <a:pt x="35649" y="508000"/>
                      <a:pt x="42334" y="570386"/>
                      <a:pt x="53474" y="499088"/>
                    </a:cubicBezTo>
                    <a:cubicBezTo>
                      <a:pt x="64614" y="427790"/>
                      <a:pt x="82439" y="142596"/>
                      <a:pt x="93579" y="71298"/>
                    </a:cubicBezTo>
                    <a:cubicBezTo>
                      <a:pt x="104719" y="0"/>
                      <a:pt x="113632" y="66842"/>
                      <a:pt x="120316" y="71298"/>
                    </a:cubicBezTo>
                    <a:cubicBezTo>
                      <a:pt x="127000" y="75754"/>
                      <a:pt x="133684" y="98035"/>
                      <a:pt x="133684" y="9803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414776" y="5639774"/>
                <a:ext cx="1035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m</a:t>
                </a:r>
                <a:r>
                  <a:rPr lang="en-US" sz="2400" baseline="30000" dirty="0" err="1" smtClean="0"/>
                  <a:t>bos</a:t>
                </a:r>
                <a:r>
                  <a:rPr lang="en-US" sz="2400" dirty="0" err="1" smtClean="0"/>
                  <a:t>(z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028859" y="627972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m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Δ</a:t>
                </a:r>
                <a:endParaRPr lang="en-US" dirty="0"/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71568" y="6387482"/>
                <a:ext cx="148392" cy="1813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04716" y="6414091"/>
                <a:ext cx="148392" cy="1813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5618128" y="5801894"/>
                <a:ext cx="448880" cy="588211"/>
              </a:xfrm>
              <a:prstGeom prst="rect">
                <a:avLst/>
              </a:prstGeom>
            </p:spPr>
          </p:pic>
          <p:sp>
            <p:nvSpPr>
              <p:cNvPr id="28" name="TextBox 27"/>
              <p:cNvSpPr txBox="1"/>
              <p:nvPr/>
            </p:nvSpPr>
            <p:spPr>
              <a:xfrm>
                <a:off x="5552725" y="6252990"/>
                <a:ext cx="607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n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Δ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36747" y="6283768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aseline="30000" dirty="0" err="1" smtClean="0"/>
                  <a:t>v</a:t>
                </a:r>
                <a:endParaRPr lang="en-US" sz="2400" baseline="300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790505" y="5627960"/>
                <a:ext cx="9508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n</a:t>
                </a:r>
                <a:r>
                  <a:rPr lang="en-US" sz="2400" baseline="30000" dirty="0" err="1" smtClean="0"/>
                  <a:t>bos</a:t>
                </a:r>
                <a:r>
                  <a:rPr lang="en-US" sz="2400" dirty="0" err="1" smtClean="0"/>
                  <a:t>(z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7745664" y="5639774"/>
                <a:ext cx="133684" cy="499089"/>
              </a:xfrm>
              <a:custGeom>
                <a:avLst/>
                <a:gdLst>
                  <a:gd name="connsiteX0" fmla="*/ 0 w 133684"/>
                  <a:gd name="connsiteY0" fmla="*/ 445614 h 570386"/>
                  <a:gd name="connsiteX1" fmla="*/ 26737 w 133684"/>
                  <a:gd name="connsiteY1" fmla="*/ 499088 h 570386"/>
                  <a:gd name="connsiteX2" fmla="*/ 53474 w 133684"/>
                  <a:gd name="connsiteY2" fmla="*/ 499088 h 570386"/>
                  <a:gd name="connsiteX3" fmla="*/ 93579 w 133684"/>
                  <a:gd name="connsiteY3" fmla="*/ 71298 h 570386"/>
                  <a:gd name="connsiteX4" fmla="*/ 120316 w 133684"/>
                  <a:gd name="connsiteY4" fmla="*/ 71298 h 570386"/>
                  <a:gd name="connsiteX5" fmla="*/ 133684 w 133684"/>
                  <a:gd name="connsiteY5" fmla="*/ 98035 h 57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684" h="570386">
                    <a:moveTo>
                      <a:pt x="0" y="445614"/>
                    </a:moveTo>
                    <a:cubicBezTo>
                      <a:pt x="8912" y="467895"/>
                      <a:pt x="17825" y="490176"/>
                      <a:pt x="26737" y="499088"/>
                    </a:cubicBezTo>
                    <a:cubicBezTo>
                      <a:pt x="35649" y="508000"/>
                      <a:pt x="42334" y="570386"/>
                      <a:pt x="53474" y="499088"/>
                    </a:cubicBezTo>
                    <a:cubicBezTo>
                      <a:pt x="64614" y="427790"/>
                      <a:pt x="82439" y="142596"/>
                      <a:pt x="93579" y="71298"/>
                    </a:cubicBezTo>
                    <a:cubicBezTo>
                      <a:pt x="104719" y="0"/>
                      <a:pt x="113632" y="66842"/>
                      <a:pt x="120316" y="71298"/>
                    </a:cubicBezTo>
                    <a:cubicBezTo>
                      <a:pt x="127000" y="75754"/>
                      <a:pt x="133684" y="98035"/>
                      <a:pt x="133684" y="9803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1695522" y="5540514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0≤i≤4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83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Toric</a:t>
            </a:r>
            <a:r>
              <a:rPr lang="en-US" sz="2800" dirty="0" smtClean="0"/>
              <a:t> (0,2) models – </a:t>
            </a:r>
            <a:r>
              <a:rPr lang="en-US" sz="2800" dirty="0" err="1" smtClean="0"/>
              <a:t>quintic</a:t>
            </a:r>
            <a:r>
              <a:rPr lang="en-US" sz="2800" dirty="0" smtClean="0"/>
              <a:t> case, part 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3368"/>
            <a:ext cx="8229600" cy="5320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This algebra no longer carries N=2 structure. However, it still</a:t>
            </a:r>
          </a:p>
          <a:p>
            <a:pPr>
              <a:buNone/>
            </a:pPr>
            <a:r>
              <a:rPr lang="en-US" sz="2400" dirty="0" smtClean="0"/>
              <a:t>has J[0] and L[0] and satisfies the sigma model property with </a:t>
            </a:r>
          </a:p>
          <a:p>
            <a:pPr>
              <a:buNone/>
            </a:pPr>
            <a:r>
              <a:rPr lang="en-US" sz="2400" dirty="0" smtClean="0"/>
              <a:t>respect to this double grading.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One can see </a:t>
            </a:r>
            <a:r>
              <a:rPr lang="en-US" sz="2400" dirty="0" err="1" smtClean="0"/>
              <a:t>Calabi-Yau</a:t>
            </a:r>
            <a:r>
              <a:rPr lang="en-US" sz="2400" dirty="0" smtClean="0"/>
              <a:t> – Landau-</a:t>
            </a:r>
            <a:r>
              <a:rPr lang="en-US" sz="2400" dirty="0" err="1" smtClean="0"/>
              <a:t>Ginzburg</a:t>
            </a:r>
            <a:r>
              <a:rPr lang="en-US" sz="2400" dirty="0" smtClean="0"/>
              <a:t> correspondence at </a:t>
            </a:r>
          </a:p>
          <a:p>
            <a:pPr>
              <a:buNone/>
            </a:pPr>
            <a:r>
              <a:rPr lang="en-US" sz="2400" dirty="0" smtClean="0"/>
              <a:t>the level of vertex algebras in (0,2) setting.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technique should be applicable to more general hyper-</a:t>
            </a:r>
          </a:p>
          <a:p>
            <a:pPr>
              <a:buNone/>
            </a:pPr>
            <a:r>
              <a:rPr lang="en-US" sz="2400" dirty="0" smtClean="0"/>
              <a:t>surfaces and complete intersections  in </a:t>
            </a:r>
            <a:r>
              <a:rPr lang="en-US" sz="2400" dirty="0" err="1" smtClean="0"/>
              <a:t>toric</a:t>
            </a:r>
            <a:r>
              <a:rPr lang="en-US" sz="2400" dirty="0" smtClean="0"/>
              <a:t> varieties, though </a:t>
            </a:r>
          </a:p>
          <a:p>
            <a:pPr>
              <a:buNone/>
            </a:pPr>
            <a:r>
              <a:rPr lang="en-US" sz="2400" dirty="0" smtClean="0"/>
              <a:t>we have focused on the </a:t>
            </a:r>
            <a:r>
              <a:rPr lang="en-US" sz="2400" dirty="0" err="1" smtClean="0"/>
              <a:t>quintic</a:t>
            </a:r>
            <a:r>
              <a:rPr lang="en-US" sz="2400" dirty="0" smtClean="0"/>
              <a:t> case.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9947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General </a:t>
            </a:r>
            <a:r>
              <a:rPr lang="en-US" sz="2800" dirty="0" err="1" smtClean="0"/>
              <a:t>ansatz</a:t>
            </a:r>
            <a:r>
              <a:rPr lang="en-US" sz="2800" dirty="0" smtClean="0"/>
              <a:t> for </a:t>
            </a:r>
            <a:r>
              <a:rPr lang="en-US" sz="2800" dirty="0" err="1" smtClean="0"/>
              <a:t>toric</a:t>
            </a:r>
            <a:r>
              <a:rPr lang="en-US" sz="2800" dirty="0" smtClean="0"/>
              <a:t> sigma models</a:t>
            </a:r>
            <a:r>
              <a:rPr lang="en-US" dirty="0" smtClean="0"/>
              <a:t>                 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9299" y="1503616"/>
            <a:ext cx="8549569" cy="1021984"/>
            <a:chOff x="470568" y="5627074"/>
            <a:chExt cx="8549569" cy="1021984"/>
          </a:xfrm>
        </p:grpSpPr>
        <p:sp>
          <p:nvSpPr>
            <p:cNvPr id="7" name="TextBox 6"/>
            <p:cNvSpPr txBox="1"/>
            <p:nvPr/>
          </p:nvSpPr>
          <p:spPr>
            <a:xfrm>
              <a:off x="470568" y="5775158"/>
              <a:ext cx="854956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D</a:t>
              </a:r>
              <a:r>
                <a:rPr lang="en-US" sz="2800" baseline="-25000" dirty="0" err="1" smtClean="0"/>
                <a:t>f,g</a:t>
              </a:r>
              <a:r>
                <a:rPr lang="en-US" sz="2400" dirty="0" smtClean="0"/>
                <a:t>= </a:t>
              </a:r>
              <a:r>
                <a:rPr lang="en-US" sz="2400" dirty="0" err="1" smtClean="0"/>
                <a:t>Res</a:t>
              </a:r>
              <a:r>
                <a:rPr lang="en-US" sz="2800" baseline="-25000" dirty="0" err="1" smtClean="0"/>
                <a:t>z</a:t>
              </a:r>
              <a:r>
                <a:rPr lang="en-US" sz="2800" baseline="-25000" dirty="0" smtClean="0"/>
                <a:t>=0</a:t>
              </a:r>
              <a:r>
                <a:rPr lang="en-US" sz="2400" dirty="0" smtClean="0"/>
                <a:t> </a:t>
              </a:r>
              <a:r>
                <a:rPr lang="en-US" sz="3200" dirty="0" smtClean="0"/>
                <a:t>(</a:t>
              </a:r>
              <a:r>
                <a:rPr lang="en-US" sz="2400" dirty="0" smtClean="0"/>
                <a:t>       </a:t>
              </a:r>
              <a:r>
                <a:rPr lang="en-US" sz="2400" dirty="0" err="1" smtClean="0"/>
                <a:t>f(m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m</a:t>
              </a:r>
              <a:r>
                <a:rPr lang="en-US" sz="2400" baseline="30000" dirty="0" err="1" smtClean="0"/>
                <a:t>ferm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e</a:t>
              </a:r>
              <a:r>
                <a:rPr lang="en-US" sz="2400" dirty="0" smtClean="0"/>
                <a:t>              +         </a:t>
              </a:r>
              <a:r>
                <a:rPr lang="en-US" sz="2400" dirty="0" err="1" smtClean="0"/>
                <a:t>g(n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n</a:t>
              </a:r>
              <a:r>
                <a:rPr lang="en-US" sz="2400" baseline="30000" dirty="0" err="1" smtClean="0"/>
                <a:t>ferm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e</a:t>
              </a:r>
              <a:r>
                <a:rPr lang="en-US" sz="2400" dirty="0" smtClean="0"/>
                <a:t>              </a:t>
              </a:r>
              <a:r>
                <a:rPr lang="en-US" sz="3200" dirty="0" smtClean="0"/>
                <a:t>)</a:t>
              </a:r>
              <a:endParaRPr lang="en-US" sz="2400" dirty="0"/>
            </a:p>
          </p:txBody>
        </p:sp>
        <p:grpSp>
          <p:nvGrpSpPr>
            <p:cNvPr id="8" name="Group 28"/>
            <p:cNvGrpSpPr/>
            <p:nvPr/>
          </p:nvGrpSpPr>
          <p:grpSpPr>
            <a:xfrm>
              <a:off x="2028859" y="5627074"/>
              <a:ext cx="6712497" cy="1021984"/>
              <a:chOff x="2028859" y="5627074"/>
              <a:chExt cx="6712497" cy="1021984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2140409" y="5832057"/>
                <a:ext cx="448880" cy="588211"/>
              </a:xfrm>
              <a:prstGeom prst="rect">
                <a:avLst/>
              </a:prstGeom>
            </p:spPr>
          </p:pic>
          <p:sp>
            <p:nvSpPr>
              <p:cNvPr id="10" name="Freeform 9"/>
              <p:cNvSpPr/>
              <p:nvPr/>
            </p:nvSpPr>
            <p:spPr>
              <a:xfrm>
                <a:off x="4370400" y="5627074"/>
                <a:ext cx="133684" cy="499089"/>
              </a:xfrm>
              <a:custGeom>
                <a:avLst/>
                <a:gdLst>
                  <a:gd name="connsiteX0" fmla="*/ 0 w 133684"/>
                  <a:gd name="connsiteY0" fmla="*/ 445614 h 570386"/>
                  <a:gd name="connsiteX1" fmla="*/ 26737 w 133684"/>
                  <a:gd name="connsiteY1" fmla="*/ 499088 h 570386"/>
                  <a:gd name="connsiteX2" fmla="*/ 53474 w 133684"/>
                  <a:gd name="connsiteY2" fmla="*/ 499088 h 570386"/>
                  <a:gd name="connsiteX3" fmla="*/ 93579 w 133684"/>
                  <a:gd name="connsiteY3" fmla="*/ 71298 h 570386"/>
                  <a:gd name="connsiteX4" fmla="*/ 120316 w 133684"/>
                  <a:gd name="connsiteY4" fmla="*/ 71298 h 570386"/>
                  <a:gd name="connsiteX5" fmla="*/ 133684 w 133684"/>
                  <a:gd name="connsiteY5" fmla="*/ 98035 h 57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684" h="570386">
                    <a:moveTo>
                      <a:pt x="0" y="445614"/>
                    </a:moveTo>
                    <a:cubicBezTo>
                      <a:pt x="8912" y="467895"/>
                      <a:pt x="17825" y="490176"/>
                      <a:pt x="26737" y="499088"/>
                    </a:cubicBezTo>
                    <a:cubicBezTo>
                      <a:pt x="35649" y="508000"/>
                      <a:pt x="42334" y="570386"/>
                      <a:pt x="53474" y="499088"/>
                    </a:cubicBezTo>
                    <a:cubicBezTo>
                      <a:pt x="64614" y="427790"/>
                      <a:pt x="82439" y="142596"/>
                      <a:pt x="93579" y="71298"/>
                    </a:cubicBezTo>
                    <a:cubicBezTo>
                      <a:pt x="104719" y="0"/>
                      <a:pt x="113632" y="66842"/>
                      <a:pt x="120316" y="71298"/>
                    </a:cubicBezTo>
                    <a:cubicBezTo>
                      <a:pt x="127000" y="75754"/>
                      <a:pt x="133684" y="98035"/>
                      <a:pt x="133684" y="9803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14776" y="5639774"/>
                <a:ext cx="1035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m</a:t>
                </a:r>
                <a:r>
                  <a:rPr lang="en-US" sz="2400" baseline="30000" dirty="0" err="1" smtClean="0"/>
                  <a:t>bos</a:t>
                </a:r>
                <a:r>
                  <a:rPr lang="en-US" sz="2400" dirty="0" err="1" smtClean="0"/>
                  <a:t>(z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028859" y="627972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m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Δ</a:t>
                </a:r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71568" y="6387482"/>
                <a:ext cx="148392" cy="1813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4716" y="6414091"/>
                <a:ext cx="148392" cy="1813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5631496" y="5801894"/>
                <a:ext cx="448880" cy="588211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5552725" y="6252990"/>
                <a:ext cx="607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n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Δ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936747" y="6283768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aseline="30000" dirty="0" err="1" smtClean="0"/>
                  <a:t>v</a:t>
                </a:r>
                <a:endParaRPr lang="en-US" sz="2400" baseline="30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790505" y="5627960"/>
                <a:ext cx="9508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n</a:t>
                </a:r>
                <a:r>
                  <a:rPr lang="en-US" sz="2400" baseline="30000" dirty="0" err="1" smtClean="0"/>
                  <a:t>bos</a:t>
                </a:r>
                <a:r>
                  <a:rPr lang="en-US" sz="2400" dirty="0" err="1" smtClean="0"/>
                  <a:t>(z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745664" y="5639774"/>
                <a:ext cx="133684" cy="499089"/>
              </a:xfrm>
              <a:custGeom>
                <a:avLst/>
                <a:gdLst>
                  <a:gd name="connsiteX0" fmla="*/ 0 w 133684"/>
                  <a:gd name="connsiteY0" fmla="*/ 445614 h 570386"/>
                  <a:gd name="connsiteX1" fmla="*/ 26737 w 133684"/>
                  <a:gd name="connsiteY1" fmla="*/ 499088 h 570386"/>
                  <a:gd name="connsiteX2" fmla="*/ 53474 w 133684"/>
                  <a:gd name="connsiteY2" fmla="*/ 499088 h 570386"/>
                  <a:gd name="connsiteX3" fmla="*/ 93579 w 133684"/>
                  <a:gd name="connsiteY3" fmla="*/ 71298 h 570386"/>
                  <a:gd name="connsiteX4" fmla="*/ 120316 w 133684"/>
                  <a:gd name="connsiteY4" fmla="*/ 71298 h 570386"/>
                  <a:gd name="connsiteX5" fmla="*/ 133684 w 133684"/>
                  <a:gd name="connsiteY5" fmla="*/ 98035 h 570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684" h="570386">
                    <a:moveTo>
                      <a:pt x="0" y="445614"/>
                    </a:moveTo>
                    <a:cubicBezTo>
                      <a:pt x="8912" y="467895"/>
                      <a:pt x="17825" y="490176"/>
                      <a:pt x="26737" y="499088"/>
                    </a:cubicBezTo>
                    <a:cubicBezTo>
                      <a:pt x="35649" y="508000"/>
                      <a:pt x="42334" y="570386"/>
                      <a:pt x="53474" y="499088"/>
                    </a:cubicBezTo>
                    <a:cubicBezTo>
                      <a:pt x="64614" y="427790"/>
                      <a:pt x="82439" y="142596"/>
                      <a:pt x="93579" y="71298"/>
                    </a:cubicBezTo>
                    <a:cubicBezTo>
                      <a:pt x="104719" y="0"/>
                      <a:pt x="113632" y="66842"/>
                      <a:pt x="120316" y="71298"/>
                    </a:cubicBezTo>
                    <a:cubicBezTo>
                      <a:pt x="127000" y="75754"/>
                      <a:pt x="133684" y="98035"/>
                      <a:pt x="133684" y="9803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403728" y="1138535"/>
            <a:ext cx="2512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N=(2,2) symmetry: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8019" y="3528572"/>
            <a:ext cx="66222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</a:t>
            </a:r>
            <a:r>
              <a:rPr lang="en-US" sz="2800" baseline="-25000" dirty="0" err="1" smtClean="0"/>
              <a:t>f,g</a:t>
            </a:r>
            <a:r>
              <a:rPr lang="en-US" sz="2400" dirty="0" smtClean="0"/>
              <a:t>= </a:t>
            </a:r>
            <a:r>
              <a:rPr lang="en-US" sz="2400" dirty="0" err="1" smtClean="0"/>
              <a:t>Res</a:t>
            </a:r>
            <a:r>
              <a:rPr lang="en-US" sz="2800" baseline="-25000" dirty="0" err="1" smtClean="0"/>
              <a:t>z</a:t>
            </a:r>
            <a:r>
              <a:rPr lang="en-US" sz="2800" baseline="-25000" dirty="0" smtClean="0"/>
              <a:t>=0</a:t>
            </a:r>
            <a:r>
              <a:rPr lang="en-US" sz="2400" dirty="0" smtClean="0"/>
              <a:t> </a:t>
            </a:r>
            <a:r>
              <a:rPr lang="en-US" sz="3200" dirty="0" smtClean="0"/>
              <a:t>(</a:t>
            </a:r>
            <a:r>
              <a:rPr lang="en-US" sz="2400" dirty="0" smtClean="0"/>
              <a:t>       (linear in </a:t>
            </a:r>
            <a:r>
              <a:rPr lang="en-US" sz="2400" dirty="0" err="1" smtClean="0"/>
              <a:t>m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)) </a:t>
            </a:r>
            <a:r>
              <a:rPr lang="en-US" sz="2400" dirty="0" err="1" smtClean="0"/>
              <a:t>e</a:t>
            </a:r>
            <a:r>
              <a:rPr lang="en-US" sz="2400" dirty="0" smtClean="0"/>
              <a:t>              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                         +        (linear in </a:t>
            </a:r>
            <a:r>
              <a:rPr lang="en-US" sz="2400" dirty="0" err="1" smtClean="0"/>
              <a:t>n</a:t>
            </a:r>
            <a:r>
              <a:rPr lang="en-US" sz="2400" baseline="30000" dirty="0" err="1" smtClean="0"/>
              <a:t>ferm</a:t>
            </a:r>
            <a:r>
              <a:rPr lang="en-US" sz="2400" dirty="0" err="1" smtClean="0"/>
              <a:t>(z</a:t>
            </a:r>
            <a:r>
              <a:rPr lang="en-US" sz="2400" dirty="0" smtClean="0"/>
              <a:t>)) </a:t>
            </a:r>
            <a:r>
              <a:rPr lang="en-US" sz="2400" dirty="0" err="1" smtClean="0"/>
              <a:t>e</a:t>
            </a:r>
            <a:r>
              <a:rPr lang="en-US" sz="2400" dirty="0" smtClean="0"/>
              <a:t>              </a:t>
            </a:r>
            <a:r>
              <a:rPr lang="en-US" sz="3200" dirty="0" smtClean="0"/>
              <a:t>)</a:t>
            </a:r>
            <a:endParaRPr lang="en-US" sz="2400" dirty="0"/>
          </a:p>
        </p:txBody>
      </p:sp>
      <p:grpSp>
        <p:nvGrpSpPr>
          <p:cNvPr id="23" name="Group 28"/>
          <p:cNvGrpSpPr/>
          <p:nvPr/>
        </p:nvGrpSpPr>
        <p:grpSpPr>
          <a:xfrm>
            <a:off x="1846414" y="3380488"/>
            <a:ext cx="4809864" cy="1926055"/>
            <a:chOff x="1373827" y="5627074"/>
            <a:chExt cx="4809864" cy="1926055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1485377" y="5832057"/>
              <a:ext cx="448880" cy="588211"/>
            </a:xfrm>
            <a:prstGeom prst="rect">
              <a:avLst/>
            </a:prstGeom>
          </p:spPr>
        </p:pic>
        <p:sp>
          <p:nvSpPr>
            <p:cNvPr id="25" name="Freeform 24"/>
            <p:cNvSpPr/>
            <p:nvPr/>
          </p:nvSpPr>
          <p:spPr>
            <a:xfrm>
              <a:off x="4370400" y="5627074"/>
              <a:ext cx="133684" cy="499089"/>
            </a:xfrm>
            <a:custGeom>
              <a:avLst/>
              <a:gdLst>
                <a:gd name="connsiteX0" fmla="*/ 0 w 133684"/>
                <a:gd name="connsiteY0" fmla="*/ 445614 h 570386"/>
                <a:gd name="connsiteX1" fmla="*/ 26737 w 133684"/>
                <a:gd name="connsiteY1" fmla="*/ 499088 h 570386"/>
                <a:gd name="connsiteX2" fmla="*/ 53474 w 133684"/>
                <a:gd name="connsiteY2" fmla="*/ 499088 h 570386"/>
                <a:gd name="connsiteX3" fmla="*/ 93579 w 133684"/>
                <a:gd name="connsiteY3" fmla="*/ 71298 h 570386"/>
                <a:gd name="connsiteX4" fmla="*/ 120316 w 133684"/>
                <a:gd name="connsiteY4" fmla="*/ 71298 h 570386"/>
                <a:gd name="connsiteX5" fmla="*/ 133684 w 133684"/>
                <a:gd name="connsiteY5" fmla="*/ 98035 h 57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684" h="570386">
                  <a:moveTo>
                    <a:pt x="0" y="445614"/>
                  </a:moveTo>
                  <a:cubicBezTo>
                    <a:pt x="8912" y="467895"/>
                    <a:pt x="17825" y="490176"/>
                    <a:pt x="26737" y="499088"/>
                  </a:cubicBezTo>
                  <a:cubicBezTo>
                    <a:pt x="35649" y="508000"/>
                    <a:pt x="42334" y="570386"/>
                    <a:pt x="53474" y="499088"/>
                  </a:cubicBezTo>
                  <a:cubicBezTo>
                    <a:pt x="64614" y="427790"/>
                    <a:pt x="82439" y="142596"/>
                    <a:pt x="93579" y="71298"/>
                  </a:cubicBezTo>
                  <a:cubicBezTo>
                    <a:pt x="104719" y="0"/>
                    <a:pt x="113632" y="66842"/>
                    <a:pt x="120316" y="71298"/>
                  </a:cubicBezTo>
                  <a:cubicBezTo>
                    <a:pt x="127000" y="75754"/>
                    <a:pt x="133684" y="98035"/>
                    <a:pt x="133684" y="98035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14776" y="5639774"/>
              <a:ext cx="103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m</a:t>
              </a:r>
              <a:r>
                <a:rPr lang="en-US" sz="2400" baseline="30000" dirty="0" err="1" smtClean="0"/>
                <a:t>bos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3827" y="6279726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</a:t>
              </a:r>
              <a:r>
                <a:rPr lang="en-US" dirty="0" smtClean="0"/>
                <a:t>   </a:t>
              </a:r>
              <a:r>
                <a:rPr lang="en-US" dirty="0" err="1" smtClean="0"/>
                <a:t>Δ</a:t>
              </a:r>
              <a:endParaRPr lang="en-US" dirty="0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23876" y="7311355"/>
              <a:ext cx="148392" cy="18136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36316" y="6414091"/>
              <a:ext cx="148392" cy="181368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376828" y="6689162"/>
              <a:ext cx="448880" cy="588211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2309988" y="718379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</a:t>
              </a:r>
              <a:r>
                <a:rPr lang="en-US" dirty="0" smtClean="0"/>
                <a:t>   </a:t>
              </a:r>
              <a:r>
                <a:rPr lang="en-US" dirty="0" err="1" smtClean="0"/>
                <a:t>Δ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97429" y="7197165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30000" dirty="0" err="1" smtClean="0"/>
                <a:t>v</a:t>
              </a:r>
              <a:endParaRPr lang="en-US" sz="2400" baseline="30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32840" y="6515251"/>
              <a:ext cx="9508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n</a:t>
              </a:r>
              <a:r>
                <a:rPr lang="en-US" sz="2400" baseline="30000" dirty="0" err="1" smtClean="0"/>
                <a:t>bos</a:t>
              </a:r>
              <a:r>
                <a:rPr lang="en-US" sz="2400" dirty="0" err="1" smtClean="0"/>
                <a:t>(z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79368" y="6479721"/>
              <a:ext cx="133684" cy="499089"/>
            </a:xfrm>
            <a:custGeom>
              <a:avLst/>
              <a:gdLst>
                <a:gd name="connsiteX0" fmla="*/ 0 w 133684"/>
                <a:gd name="connsiteY0" fmla="*/ 445614 h 570386"/>
                <a:gd name="connsiteX1" fmla="*/ 26737 w 133684"/>
                <a:gd name="connsiteY1" fmla="*/ 499088 h 570386"/>
                <a:gd name="connsiteX2" fmla="*/ 53474 w 133684"/>
                <a:gd name="connsiteY2" fmla="*/ 499088 h 570386"/>
                <a:gd name="connsiteX3" fmla="*/ 93579 w 133684"/>
                <a:gd name="connsiteY3" fmla="*/ 71298 h 570386"/>
                <a:gd name="connsiteX4" fmla="*/ 120316 w 133684"/>
                <a:gd name="connsiteY4" fmla="*/ 71298 h 570386"/>
                <a:gd name="connsiteX5" fmla="*/ 133684 w 133684"/>
                <a:gd name="connsiteY5" fmla="*/ 98035 h 57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684" h="570386">
                  <a:moveTo>
                    <a:pt x="0" y="445614"/>
                  </a:moveTo>
                  <a:cubicBezTo>
                    <a:pt x="8912" y="467895"/>
                    <a:pt x="17825" y="490176"/>
                    <a:pt x="26737" y="499088"/>
                  </a:cubicBezTo>
                  <a:cubicBezTo>
                    <a:pt x="35649" y="508000"/>
                    <a:pt x="42334" y="570386"/>
                    <a:pt x="53474" y="499088"/>
                  </a:cubicBezTo>
                  <a:cubicBezTo>
                    <a:pt x="64614" y="427790"/>
                    <a:pt x="82439" y="142596"/>
                    <a:pt x="93579" y="71298"/>
                  </a:cubicBezTo>
                  <a:cubicBezTo>
                    <a:pt x="104719" y="0"/>
                    <a:pt x="113632" y="66842"/>
                    <a:pt x="120316" y="71298"/>
                  </a:cubicBezTo>
                  <a:cubicBezTo>
                    <a:pt x="127000" y="75754"/>
                    <a:pt x="133684" y="98035"/>
                    <a:pt x="133684" y="98035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3728" y="3083702"/>
            <a:ext cx="2512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N=(0,2) symmetry: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20587" y="5597658"/>
            <a:ext cx="8610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provided it is a differential.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In either setting,  a crucial reality check is the sigma model property.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r>
              <a:rPr lang="en-US" dirty="0" smtClean="0"/>
              <a:t> </a:t>
            </a:r>
            <a:r>
              <a:rPr lang="en-US" dirty="0" smtClean="0"/>
              <a:t>wante</a:t>
            </a:r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4" name="Content Placeholder 3" descr="72884537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628274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4044826" y="2374587"/>
            <a:ext cx="48869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Some</a:t>
            </a:r>
            <a:r>
              <a:rPr lang="en-US" sz="2400" dirty="0" smtClean="0"/>
              <a:t> knowledge of CFT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Some</a:t>
            </a:r>
            <a:r>
              <a:rPr lang="en-US" sz="2400" dirty="0" smtClean="0"/>
              <a:t> knowledge of commutative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   algebra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Some</a:t>
            </a:r>
            <a:r>
              <a:rPr lang="en-US" sz="2400" dirty="0" smtClean="0"/>
              <a:t> knowledge of geometry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6632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77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Bird’s eye view of Mirror Symmetry, part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2948"/>
            <a:ext cx="82296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X,w</a:t>
            </a:r>
            <a:r>
              <a:rPr lang="en-US" sz="2400" dirty="0" smtClean="0"/>
              <a:t>)             N=(2,2) SCFT </a:t>
            </a:r>
            <a:endParaRPr lang="en-US" sz="2400" dirty="0"/>
          </a:p>
        </p:txBody>
      </p:sp>
      <p:sp>
        <p:nvSpPr>
          <p:cNvPr id="6" name="Freeform 5"/>
          <p:cNvSpPr/>
          <p:nvPr/>
        </p:nvSpPr>
        <p:spPr>
          <a:xfrm rot="16200000">
            <a:off x="1552961" y="1004860"/>
            <a:ext cx="120317" cy="757544"/>
          </a:xfrm>
          <a:custGeom>
            <a:avLst/>
            <a:gdLst>
              <a:gd name="connsiteX0" fmla="*/ 122543 w 209438"/>
              <a:gd name="connsiteY0" fmla="*/ 0 h 1029368"/>
              <a:gd name="connsiteX1" fmla="*/ 15596 w 209438"/>
              <a:gd name="connsiteY1" fmla="*/ 187158 h 1029368"/>
              <a:gd name="connsiteX2" fmla="*/ 28964 w 209438"/>
              <a:gd name="connsiteY2" fmla="*/ 307474 h 1029368"/>
              <a:gd name="connsiteX3" fmla="*/ 109175 w 209438"/>
              <a:gd name="connsiteY3" fmla="*/ 387684 h 1029368"/>
              <a:gd name="connsiteX4" fmla="*/ 176017 w 209438"/>
              <a:gd name="connsiteY4" fmla="*/ 441158 h 1029368"/>
              <a:gd name="connsiteX5" fmla="*/ 202754 w 209438"/>
              <a:gd name="connsiteY5" fmla="*/ 534737 h 1029368"/>
              <a:gd name="connsiteX6" fmla="*/ 135912 w 209438"/>
              <a:gd name="connsiteY6" fmla="*/ 668421 h 1029368"/>
              <a:gd name="connsiteX7" fmla="*/ 82438 w 209438"/>
              <a:gd name="connsiteY7" fmla="*/ 748632 h 1029368"/>
              <a:gd name="connsiteX8" fmla="*/ 82438 w 209438"/>
              <a:gd name="connsiteY8" fmla="*/ 882316 h 1029368"/>
              <a:gd name="connsiteX9" fmla="*/ 82438 w 209438"/>
              <a:gd name="connsiteY9" fmla="*/ 882316 h 1029368"/>
              <a:gd name="connsiteX10" fmla="*/ 69069 w 209438"/>
              <a:gd name="connsiteY10" fmla="*/ 1029368 h 102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438" h="1029368">
                <a:moveTo>
                  <a:pt x="122543" y="0"/>
                </a:moveTo>
                <a:cubicBezTo>
                  <a:pt x="76868" y="67956"/>
                  <a:pt x="31193" y="135912"/>
                  <a:pt x="15596" y="187158"/>
                </a:cubicBezTo>
                <a:cubicBezTo>
                  <a:pt x="0" y="238404"/>
                  <a:pt x="13368" y="274053"/>
                  <a:pt x="28964" y="307474"/>
                </a:cubicBezTo>
                <a:cubicBezTo>
                  <a:pt x="44560" y="340895"/>
                  <a:pt x="84666" y="365403"/>
                  <a:pt x="109175" y="387684"/>
                </a:cubicBezTo>
                <a:cubicBezTo>
                  <a:pt x="133684" y="409965"/>
                  <a:pt x="160421" y="416649"/>
                  <a:pt x="176017" y="441158"/>
                </a:cubicBezTo>
                <a:cubicBezTo>
                  <a:pt x="191613" y="465667"/>
                  <a:pt x="209438" y="496860"/>
                  <a:pt x="202754" y="534737"/>
                </a:cubicBezTo>
                <a:cubicBezTo>
                  <a:pt x="196070" y="572614"/>
                  <a:pt x="155965" y="632772"/>
                  <a:pt x="135912" y="668421"/>
                </a:cubicBezTo>
                <a:cubicBezTo>
                  <a:pt x="115859" y="704070"/>
                  <a:pt x="91350" y="712983"/>
                  <a:pt x="82438" y="748632"/>
                </a:cubicBezTo>
                <a:cubicBezTo>
                  <a:pt x="73526" y="784281"/>
                  <a:pt x="82438" y="882316"/>
                  <a:pt x="82438" y="882316"/>
                </a:cubicBezTo>
                <a:lnTo>
                  <a:pt x="82438" y="882316"/>
                </a:lnTo>
                <a:lnTo>
                  <a:pt x="69069" y="1029368"/>
                </a:lnTo>
              </a:path>
            </a:pathLst>
          </a:cu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99323" y="1122948"/>
            <a:ext cx="4087477" cy="56323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and B triangulated categories</a:t>
            </a:r>
          </a:p>
          <a:p>
            <a:r>
              <a:rPr lang="en-US" sz="2400" dirty="0" smtClean="0"/>
              <a:t>(open strings)</a:t>
            </a:r>
          </a:p>
          <a:p>
            <a:endParaRPr lang="en-US" sz="2400" dirty="0" smtClean="0"/>
          </a:p>
          <a:p>
            <a:r>
              <a:rPr lang="en-US" sz="2400" dirty="0" smtClean="0"/>
              <a:t>A and B </a:t>
            </a:r>
            <a:r>
              <a:rPr lang="en-US" sz="2400" dirty="0" err="1" smtClean="0"/>
              <a:t>CohFT</a:t>
            </a:r>
            <a:r>
              <a:rPr lang="en-US" sz="2400" dirty="0" smtClean="0"/>
              <a:t>, TQFT</a:t>
            </a:r>
          </a:p>
          <a:p>
            <a:endParaRPr lang="en-US" sz="2400" dirty="0" smtClean="0"/>
          </a:p>
          <a:p>
            <a:r>
              <a:rPr lang="en-US" sz="2400" dirty="0" smtClean="0"/>
              <a:t>A and B </a:t>
            </a:r>
            <a:r>
              <a:rPr lang="en-US" sz="2400" dirty="0" err="1" smtClean="0"/>
              <a:t>chiral</a:t>
            </a:r>
            <a:r>
              <a:rPr lang="en-US" sz="2400" dirty="0" smtClean="0"/>
              <a:t> rings</a:t>
            </a:r>
          </a:p>
          <a:p>
            <a:endParaRPr lang="en-US" sz="2400" dirty="0" smtClean="0"/>
          </a:p>
          <a:p>
            <a:r>
              <a:rPr lang="en-US" sz="2400" dirty="0" smtClean="0"/>
              <a:t>Hodge numbers of X</a:t>
            </a:r>
          </a:p>
          <a:p>
            <a:endParaRPr lang="en-US" sz="2400" dirty="0" smtClean="0"/>
          </a:p>
          <a:p>
            <a:r>
              <a:rPr lang="en-US" sz="2400" dirty="0" smtClean="0"/>
              <a:t>Elliptic genus of X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Vertex (</a:t>
            </a:r>
            <a:r>
              <a:rPr lang="en-US" sz="2400" dirty="0" err="1" smtClean="0">
                <a:solidFill>
                  <a:srgbClr val="0000FF"/>
                </a:solidFill>
              </a:rPr>
              <a:t>chiral</a:t>
            </a:r>
            <a:r>
              <a:rPr lang="en-US" sz="2400" dirty="0" smtClean="0">
                <a:solidFill>
                  <a:srgbClr val="0000FF"/>
                </a:solidFill>
              </a:rPr>
              <a:t>) algebra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(half-twisted theory)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???</a:t>
            </a:r>
          </a:p>
        </p:txBody>
      </p:sp>
      <p:sp>
        <p:nvSpPr>
          <p:cNvPr id="11" name="Freeform 10"/>
          <p:cNvSpPr/>
          <p:nvPr/>
        </p:nvSpPr>
        <p:spPr>
          <a:xfrm rot="16200000">
            <a:off x="4004730" y="1004858"/>
            <a:ext cx="120317" cy="757544"/>
          </a:xfrm>
          <a:custGeom>
            <a:avLst/>
            <a:gdLst>
              <a:gd name="connsiteX0" fmla="*/ 122543 w 209438"/>
              <a:gd name="connsiteY0" fmla="*/ 0 h 1029368"/>
              <a:gd name="connsiteX1" fmla="*/ 15596 w 209438"/>
              <a:gd name="connsiteY1" fmla="*/ 187158 h 1029368"/>
              <a:gd name="connsiteX2" fmla="*/ 28964 w 209438"/>
              <a:gd name="connsiteY2" fmla="*/ 307474 h 1029368"/>
              <a:gd name="connsiteX3" fmla="*/ 109175 w 209438"/>
              <a:gd name="connsiteY3" fmla="*/ 387684 h 1029368"/>
              <a:gd name="connsiteX4" fmla="*/ 176017 w 209438"/>
              <a:gd name="connsiteY4" fmla="*/ 441158 h 1029368"/>
              <a:gd name="connsiteX5" fmla="*/ 202754 w 209438"/>
              <a:gd name="connsiteY5" fmla="*/ 534737 h 1029368"/>
              <a:gd name="connsiteX6" fmla="*/ 135912 w 209438"/>
              <a:gd name="connsiteY6" fmla="*/ 668421 h 1029368"/>
              <a:gd name="connsiteX7" fmla="*/ 82438 w 209438"/>
              <a:gd name="connsiteY7" fmla="*/ 748632 h 1029368"/>
              <a:gd name="connsiteX8" fmla="*/ 82438 w 209438"/>
              <a:gd name="connsiteY8" fmla="*/ 882316 h 1029368"/>
              <a:gd name="connsiteX9" fmla="*/ 82438 w 209438"/>
              <a:gd name="connsiteY9" fmla="*/ 882316 h 1029368"/>
              <a:gd name="connsiteX10" fmla="*/ 69069 w 209438"/>
              <a:gd name="connsiteY10" fmla="*/ 1029368 h 102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438" h="1029368">
                <a:moveTo>
                  <a:pt x="122543" y="0"/>
                </a:moveTo>
                <a:cubicBezTo>
                  <a:pt x="76868" y="67956"/>
                  <a:pt x="31193" y="135912"/>
                  <a:pt x="15596" y="187158"/>
                </a:cubicBezTo>
                <a:cubicBezTo>
                  <a:pt x="0" y="238404"/>
                  <a:pt x="13368" y="274053"/>
                  <a:pt x="28964" y="307474"/>
                </a:cubicBezTo>
                <a:cubicBezTo>
                  <a:pt x="44560" y="340895"/>
                  <a:pt x="84666" y="365403"/>
                  <a:pt x="109175" y="387684"/>
                </a:cubicBezTo>
                <a:cubicBezTo>
                  <a:pt x="133684" y="409965"/>
                  <a:pt x="160421" y="416649"/>
                  <a:pt x="176017" y="441158"/>
                </a:cubicBezTo>
                <a:cubicBezTo>
                  <a:pt x="191613" y="465667"/>
                  <a:pt x="209438" y="496860"/>
                  <a:pt x="202754" y="534737"/>
                </a:cubicBezTo>
                <a:cubicBezTo>
                  <a:pt x="196070" y="572614"/>
                  <a:pt x="155965" y="632772"/>
                  <a:pt x="135912" y="668421"/>
                </a:cubicBezTo>
                <a:cubicBezTo>
                  <a:pt x="115859" y="704070"/>
                  <a:pt x="91350" y="712983"/>
                  <a:pt x="82438" y="748632"/>
                </a:cubicBezTo>
                <a:cubicBezTo>
                  <a:pt x="73526" y="784281"/>
                  <a:pt x="82438" y="882316"/>
                  <a:pt x="82438" y="882316"/>
                </a:cubicBezTo>
                <a:lnTo>
                  <a:pt x="82438" y="882316"/>
                </a:lnTo>
                <a:lnTo>
                  <a:pt x="69069" y="1029368"/>
                </a:lnTo>
              </a:path>
            </a:pathLst>
          </a:cu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11110" y="3354396"/>
            <a:ext cx="2875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Typically well-defined</a:t>
            </a:r>
          </a:p>
          <a:p>
            <a:r>
              <a:rPr lang="en-US" sz="2400" dirty="0" smtClean="0"/>
              <a:t> mathematically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234347" y="1483896"/>
            <a:ext cx="3209314" cy="19384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7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Bird’s eye view of Mirror Symmetry, part 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27421"/>
            <a:ext cx="8686801" cy="2882961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en-US" sz="2400" dirty="0" smtClean="0"/>
              <a:t>Every N=(2,2) SCFT has a natural </a:t>
            </a:r>
            <a:r>
              <a:rPr lang="en-US" sz="2400" dirty="0" smtClean="0">
                <a:solidFill>
                  <a:srgbClr val="0000FF"/>
                </a:solidFill>
              </a:rPr>
              <a:t>mirror involution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Definition. </a:t>
            </a:r>
            <a:r>
              <a:rPr lang="en-US" sz="2400" dirty="0" smtClean="0"/>
              <a:t>Pairs 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and 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are mirror to each other if</a:t>
            </a:r>
          </a:p>
          <a:p>
            <a:pPr>
              <a:buNone/>
            </a:pPr>
            <a:r>
              <a:rPr lang="en-US" sz="2400" dirty="0" smtClean="0"/>
              <a:t>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        N=(2,2) SCFT      =      N=(2,2) SCFT             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   </a:t>
            </a:r>
          </a:p>
          <a:p>
            <a:pPr>
              <a:spcAft>
                <a:spcPts val="2400"/>
              </a:spcAft>
              <a:buNone/>
            </a:pPr>
            <a:r>
              <a:rPr lang="en-US" sz="2400" dirty="0" smtClean="0"/>
              <a:t>                                                </a:t>
            </a:r>
            <a:r>
              <a:rPr lang="en-US" sz="2400" dirty="0" smtClean="0">
                <a:solidFill>
                  <a:srgbClr val="0000FF"/>
                </a:solidFill>
              </a:rPr>
              <a:t>mirror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 </a:t>
            </a:r>
            <a:endParaRPr lang="en-US" sz="2400" dirty="0" smtClean="0">
              <a:ln w="63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 smtClean="0">
              <a:ln w="63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804F"/>
              </a:solidFill>
            </a:endParaRPr>
          </a:p>
          <a:p>
            <a:pPr>
              <a:buNone/>
            </a:pPr>
            <a:endParaRPr lang="en-US" sz="2400" dirty="0" smtClean="0">
              <a:ln>
                <a:solidFill>
                  <a:srgbClr val="008000"/>
                </a:solidFill>
              </a:ln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4" name="Freeform 3"/>
          <p:cNvSpPr/>
          <p:nvPr/>
        </p:nvSpPr>
        <p:spPr>
          <a:xfrm rot="16200000">
            <a:off x="1702821" y="1967388"/>
            <a:ext cx="168175" cy="757544"/>
          </a:xfrm>
          <a:custGeom>
            <a:avLst/>
            <a:gdLst>
              <a:gd name="connsiteX0" fmla="*/ 122543 w 209438"/>
              <a:gd name="connsiteY0" fmla="*/ 0 h 1029368"/>
              <a:gd name="connsiteX1" fmla="*/ 15596 w 209438"/>
              <a:gd name="connsiteY1" fmla="*/ 187158 h 1029368"/>
              <a:gd name="connsiteX2" fmla="*/ 28964 w 209438"/>
              <a:gd name="connsiteY2" fmla="*/ 307474 h 1029368"/>
              <a:gd name="connsiteX3" fmla="*/ 109175 w 209438"/>
              <a:gd name="connsiteY3" fmla="*/ 387684 h 1029368"/>
              <a:gd name="connsiteX4" fmla="*/ 176017 w 209438"/>
              <a:gd name="connsiteY4" fmla="*/ 441158 h 1029368"/>
              <a:gd name="connsiteX5" fmla="*/ 202754 w 209438"/>
              <a:gd name="connsiteY5" fmla="*/ 534737 h 1029368"/>
              <a:gd name="connsiteX6" fmla="*/ 135912 w 209438"/>
              <a:gd name="connsiteY6" fmla="*/ 668421 h 1029368"/>
              <a:gd name="connsiteX7" fmla="*/ 82438 w 209438"/>
              <a:gd name="connsiteY7" fmla="*/ 748632 h 1029368"/>
              <a:gd name="connsiteX8" fmla="*/ 82438 w 209438"/>
              <a:gd name="connsiteY8" fmla="*/ 882316 h 1029368"/>
              <a:gd name="connsiteX9" fmla="*/ 82438 w 209438"/>
              <a:gd name="connsiteY9" fmla="*/ 882316 h 1029368"/>
              <a:gd name="connsiteX10" fmla="*/ 69069 w 209438"/>
              <a:gd name="connsiteY10" fmla="*/ 1029368 h 102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438" h="1029368">
                <a:moveTo>
                  <a:pt x="122543" y="0"/>
                </a:moveTo>
                <a:cubicBezTo>
                  <a:pt x="76868" y="67956"/>
                  <a:pt x="31193" y="135912"/>
                  <a:pt x="15596" y="187158"/>
                </a:cubicBezTo>
                <a:cubicBezTo>
                  <a:pt x="0" y="238404"/>
                  <a:pt x="13368" y="274053"/>
                  <a:pt x="28964" y="307474"/>
                </a:cubicBezTo>
                <a:cubicBezTo>
                  <a:pt x="44560" y="340895"/>
                  <a:pt x="84666" y="365403"/>
                  <a:pt x="109175" y="387684"/>
                </a:cubicBezTo>
                <a:cubicBezTo>
                  <a:pt x="133684" y="409965"/>
                  <a:pt x="160421" y="416649"/>
                  <a:pt x="176017" y="441158"/>
                </a:cubicBezTo>
                <a:cubicBezTo>
                  <a:pt x="191613" y="465667"/>
                  <a:pt x="209438" y="496860"/>
                  <a:pt x="202754" y="534737"/>
                </a:cubicBezTo>
                <a:cubicBezTo>
                  <a:pt x="196070" y="572614"/>
                  <a:pt x="155965" y="632772"/>
                  <a:pt x="135912" y="668421"/>
                </a:cubicBezTo>
                <a:cubicBezTo>
                  <a:pt x="115859" y="704070"/>
                  <a:pt x="91350" y="712983"/>
                  <a:pt x="82438" y="748632"/>
                </a:cubicBezTo>
                <a:cubicBezTo>
                  <a:pt x="73526" y="784281"/>
                  <a:pt x="82438" y="882316"/>
                  <a:pt x="82438" y="882316"/>
                </a:cubicBezTo>
                <a:lnTo>
                  <a:pt x="82438" y="882316"/>
                </a:lnTo>
                <a:lnTo>
                  <a:pt x="69069" y="1029368"/>
                </a:lnTo>
              </a:path>
            </a:pathLst>
          </a:cu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5400000" flipH="1">
            <a:off x="6725783" y="1967388"/>
            <a:ext cx="168176" cy="757544"/>
          </a:xfrm>
          <a:custGeom>
            <a:avLst/>
            <a:gdLst>
              <a:gd name="connsiteX0" fmla="*/ 122543 w 209438"/>
              <a:gd name="connsiteY0" fmla="*/ 0 h 1029368"/>
              <a:gd name="connsiteX1" fmla="*/ 15596 w 209438"/>
              <a:gd name="connsiteY1" fmla="*/ 187158 h 1029368"/>
              <a:gd name="connsiteX2" fmla="*/ 28964 w 209438"/>
              <a:gd name="connsiteY2" fmla="*/ 307474 h 1029368"/>
              <a:gd name="connsiteX3" fmla="*/ 109175 w 209438"/>
              <a:gd name="connsiteY3" fmla="*/ 387684 h 1029368"/>
              <a:gd name="connsiteX4" fmla="*/ 176017 w 209438"/>
              <a:gd name="connsiteY4" fmla="*/ 441158 h 1029368"/>
              <a:gd name="connsiteX5" fmla="*/ 202754 w 209438"/>
              <a:gd name="connsiteY5" fmla="*/ 534737 h 1029368"/>
              <a:gd name="connsiteX6" fmla="*/ 135912 w 209438"/>
              <a:gd name="connsiteY6" fmla="*/ 668421 h 1029368"/>
              <a:gd name="connsiteX7" fmla="*/ 82438 w 209438"/>
              <a:gd name="connsiteY7" fmla="*/ 748632 h 1029368"/>
              <a:gd name="connsiteX8" fmla="*/ 82438 w 209438"/>
              <a:gd name="connsiteY8" fmla="*/ 882316 h 1029368"/>
              <a:gd name="connsiteX9" fmla="*/ 82438 w 209438"/>
              <a:gd name="connsiteY9" fmla="*/ 882316 h 1029368"/>
              <a:gd name="connsiteX10" fmla="*/ 69069 w 209438"/>
              <a:gd name="connsiteY10" fmla="*/ 1029368 h 102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438" h="1029368">
                <a:moveTo>
                  <a:pt x="122543" y="0"/>
                </a:moveTo>
                <a:cubicBezTo>
                  <a:pt x="76868" y="67956"/>
                  <a:pt x="31193" y="135912"/>
                  <a:pt x="15596" y="187158"/>
                </a:cubicBezTo>
                <a:cubicBezTo>
                  <a:pt x="0" y="238404"/>
                  <a:pt x="13368" y="274053"/>
                  <a:pt x="28964" y="307474"/>
                </a:cubicBezTo>
                <a:cubicBezTo>
                  <a:pt x="44560" y="340895"/>
                  <a:pt x="84666" y="365403"/>
                  <a:pt x="109175" y="387684"/>
                </a:cubicBezTo>
                <a:cubicBezTo>
                  <a:pt x="133684" y="409965"/>
                  <a:pt x="160421" y="416649"/>
                  <a:pt x="176017" y="441158"/>
                </a:cubicBezTo>
                <a:cubicBezTo>
                  <a:pt x="191613" y="465667"/>
                  <a:pt x="209438" y="496860"/>
                  <a:pt x="202754" y="534737"/>
                </a:cubicBezTo>
                <a:cubicBezTo>
                  <a:pt x="196070" y="572614"/>
                  <a:pt x="155965" y="632772"/>
                  <a:pt x="135912" y="668421"/>
                </a:cubicBezTo>
                <a:cubicBezTo>
                  <a:pt x="115859" y="704070"/>
                  <a:pt x="91350" y="712983"/>
                  <a:pt x="82438" y="748632"/>
                </a:cubicBezTo>
                <a:cubicBezTo>
                  <a:pt x="73526" y="784281"/>
                  <a:pt x="82438" y="882316"/>
                  <a:pt x="82438" y="882316"/>
                </a:cubicBezTo>
                <a:lnTo>
                  <a:pt x="82438" y="882316"/>
                </a:lnTo>
                <a:lnTo>
                  <a:pt x="69069" y="1029368"/>
                </a:lnTo>
              </a:path>
            </a:pathLst>
          </a:cu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7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Bird’s eye view of Mirror Symmetry, part 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27421"/>
            <a:ext cx="8686801" cy="2882961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en-US" sz="2400" dirty="0" smtClean="0"/>
              <a:t>Every N=(2,2) SCFT has a natural </a:t>
            </a:r>
            <a:r>
              <a:rPr lang="en-US" sz="2400" dirty="0" smtClean="0">
                <a:solidFill>
                  <a:srgbClr val="0000FF"/>
                </a:solidFill>
              </a:rPr>
              <a:t>mirror involution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Definition. </a:t>
            </a:r>
            <a:r>
              <a:rPr lang="en-US" sz="2400" dirty="0" smtClean="0"/>
              <a:t>Pairs 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and 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are mirror to each other if</a:t>
            </a:r>
          </a:p>
          <a:p>
            <a:pPr>
              <a:buNone/>
            </a:pPr>
            <a:r>
              <a:rPr lang="en-US" sz="2400" dirty="0" smtClean="0"/>
              <a:t>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        N=(2,2) SCFT      =      N=(2,2) SCFT             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   </a:t>
            </a:r>
          </a:p>
          <a:p>
            <a:pPr>
              <a:spcAft>
                <a:spcPts val="2400"/>
              </a:spcAft>
              <a:buNone/>
            </a:pPr>
            <a:r>
              <a:rPr lang="en-US" sz="2400" dirty="0" smtClean="0"/>
              <a:t>                                                </a:t>
            </a:r>
            <a:r>
              <a:rPr lang="en-US" sz="2400" dirty="0" smtClean="0">
                <a:solidFill>
                  <a:srgbClr val="0000FF"/>
                </a:solidFill>
              </a:rPr>
              <a:t>mirror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Mathematical consequences: </a:t>
            </a:r>
            <a:endParaRPr lang="en-US" sz="2400" dirty="0" smtClean="0">
              <a:ln w="63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 smtClean="0">
              <a:ln w="63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804F"/>
              </a:solidFill>
            </a:endParaRPr>
          </a:p>
          <a:p>
            <a:pPr>
              <a:buNone/>
            </a:pPr>
            <a:endParaRPr lang="en-US" sz="2400" dirty="0" smtClean="0">
              <a:ln>
                <a:solidFill>
                  <a:srgbClr val="008000"/>
                </a:solidFill>
              </a:ln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4" name="Freeform 3"/>
          <p:cNvSpPr/>
          <p:nvPr/>
        </p:nvSpPr>
        <p:spPr>
          <a:xfrm rot="16200000">
            <a:off x="1702821" y="1967388"/>
            <a:ext cx="168175" cy="757544"/>
          </a:xfrm>
          <a:custGeom>
            <a:avLst/>
            <a:gdLst>
              <a:gd name="connsiteX0" fmla="*/ 122543 w 209438"/>
              <a:gd name="connsiteY0" fmla="*/ 0 h 1029368"/>
              <a:gd name="connsiteX1" fmla="*/ 15596 w 209438"/>
              <a:gd name="connsiteY1" fmla="*/ 187158 h 1029368"/>
              <a:gd name="connsiteX2" fmla="*/ 28964 w 209438"/>
              <a:gd name="connsiteY2" fmla="*/ 307474 h 1029368"/>
              <a:gd name="connsiteX3" fmla="*/ 109175 w 209438"/>
              <a:gd name="connsiteY3" fmla="*/ 387684 h 1029368"/>
              <a:gd name="connsiteX4" fmla="*/ 176017 w 209438"/>
              <a:gd name="connsiteY4" fmla="*/ 441158 h 1029368"/>
              <a:gd name="connsiteX5" fmla="*/ 202754 w 209438"/>
              <a:gd name="connsiteY5" fmla="*/ 534737 h 1029368"/>
              <a:gd name="connsiteX6" fmla="*/ 135912 w 209438"/>
              <a:gd name="connsiteY6" fmla="*/ 668421 h 1029368"/>
              <a:gd name="connsiteX7" fmla="*/ 82438 w 209438"/>
              <a:gd name="connsiteY7" fmla="*/ 748632 h 1029368"/>
              <a:gd name="connsiteX8" fmla="*/ 82438 w 209438"/>
              <a:gd name="connsiteY8" fmla="*/ 882316 h 1029368"/>
              <a:gd name="connsiteX9" fmla="*/ 82438 w 209438"/>
              <a:gd name="connsiteY9" fmla="*/ 882316 h 1029368"/>
              <a:gd name="connsiteX10" fmla="*/ 69069 w 209438"/>
              <a:gd name="connsiteY10" fmla="*/ 1029368 h 102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438" h="1029368">
                <a:moveTo>
                  <a:pt x="122543" y="0"/>
                </a:moveTo>
                <a:cubicBezTo>
                  <a:pt x="76868" y="67956"/>
                  <a:pt x="31193" y="135912"/>
                  <a:pt x="15596" y="187158"/>
                </a:cubicBezTo>
                <a:cubicBezTo>
                  <a:pt x="0" y="238404"/>
                  <a:pt x="13368" y="274053"/>
                  <a:pt x="28964" y="307474"/>
                </a:cubicBezTo>
                <a:cubicBezTo>
                  <a:pt x="44560" y="340895"/>
                  <a:pt x="84666" y="365403"/>
                  <a:pt x="109175" y="387684"/>
                </a:cubicBezTo>
                <a:cubicBezTo>
                  <a:pt x="133684" y="409965"/>
                  <a:pt x="160421" y="416649"/>
                  <a:pt x="176017" y="441158"/>
                </a:cubicBezTo>
                <a:cubicBezTo>
                  <a:pt x="191613" y="465667"/>
                  <a:pt x="209438" y="496860"/>
                  <a:pt x="202754" y="534737"/>
                </a:cubicBezTo>
                <a:cubicBezTo>
                  <a:pt x="196070" y="572614"/>
                  <a:pt x="155965" y="632772"/>
                  <a:pt x="135912" y="668421"/>
                </a:cubicBezTo>
                <a:cubicBezTo>
                  <a:pt x="115859" y="704070"/>
                  <a:pt x="91350" y="712983"/>
                  <a:pt x="82438" y="748632"/>
                </a:cubicBezTo>
                <a:cubicBezTo>
                  <a:pt x="73526" y="784281"/>
                  <a:pt x="82438" y="882316"/>
                  <a:pt x="82438" y="882316"/>
                </a:cubicBezTo>
                <a:lnTo>
                  <a:pt x="82438" y="882316"/>
                </a:lnTo>
                <a:lnTo>
                  <a:pt x="69069" y="1029368"/>
                </a:lnTo>
              </a:path>
            </a:pathLst>
          </a:cu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5400000" flipH="1">
            <a:off x="6725783" y="1967388"/>
            <a:ext cx="168176" cy="757544"/>
          </a:xfrm>
          <a:custGeom>
            <a:avLst/>
            <a:gdLst>
              <a:gd name="connsiteX0" fmla="*/ 122543 w 209438"/>
              <a:gd name="connsiteY0" fmla="*/ 0 h 1029368"/>
              <a:gd name="connsiteX1" fmla="*/ 15596 w 209438"/>
              <a:gd name="connsiteY1" fmla="*/ 187158 h 1029368"/>
              <a:gd name="connsiteX2" fmla="*/ 28964 w 209438"/>
              <a:gd name="connsiteY2" fmla="*/ 307474 h 1029368"/>
              <a:gd name="connsiteX3" fmla="*/ 109175 w 209438"/>
              <a:gd name="connsiteY3" fmla="*/ 387684 h 1029368"/>
              <a:gd name="connsiteX4" fmla="*/ 176017 w 209438"/>
              <a:gd name="connsiteY4" fmla="*/ 441158 h 1029368"/>
              <a:gd name="connsiteX5" fmla="*/ 202754 w 209438"/>
              <a:gd name="connsiteY5" fmla="*/ 534737 h 1029368"/>
              <a:gd name="connsiteX6" fmla="*/ 135912 w 209438"/>
              <a:gd name="connsiteY6" fmla="*/ 668421 h 1029368"/>
              <a:gd name="connsiteX7" fmla="*/ 82438 w 209438"/>
              <a:gd name="connsiteY7" fmla="*/ 748632 h 1029368"/>
              <a:gd name="connsiteX8" fmla="*/ 82438 w 209438"/>
              <a:gd name="connsiteY8" fmla="*/ 882316 h 1029368"/>
              <a:gd name="connsiteX9" fmla="*/ 82438 w 209438"/>
              <a:gd name="connsiteY9" fmla="*/ 882316 h 1029368"/>
              <a:gd name="connsiteX10" fmla="*/ 69069 w 209438"/>
              <a:gd name="connsiteY10" fmla="*/ 1029368 h 102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438" h="1029368">
                <a:moveTo>
                  <a:pt x="122543" y="0"/>
                </a:moveTo>
                <a:cubicBezTo>
                  <a:pt x="76868" y="67956"/>
                  <a:pt x="31193" y="135912"/>
                  <a:pt x="15596" y="187158"/>
                </a:cubicBezTo>
                <a:cubicBezTo>
                  <a:pt x="0" y="238404"/>
                  <a:pt x="13368" y="274053"/>
                  <a:pt x="28964" y="307474"/>
                </a:cubicBezTo>
                <a:cubicBezTo>
                  <a:pt x="44560" y="340895"/>
                  <a:pt x="84666" y="365403"/>
                  <a:pt x="109175" y="387684"/>
                </a:cubicBezTo>
                <a:cubicBezTo>
                  <a:pt x="133684" y="409965"/>
                  <a:pt x="160421" y="416649"/>
                  <a:pt x="176017" y="441158"/>
                </a:cubicBezTo>
                <a:cubicBezTo>
                  <a:pt x="191613" y="465667"/>
                  <a:pt x="209438" y="496860"/>
                  <a:pt x="202754" y="534737"/>
                </a:cubicBezTo>
                <a:cubicBezTo>
                  <a:pt x="196070" y="572614"/>
                  <a:pt x="155965" y="632772"/>
                  <a:pt x="135912" y="668421"/>
                </a:cubicBezTo>
                <a:cubicBezTo>
                  <a:pt x="115859" y="704070"/>
                  <a:pt x="91350" y="712983"/>
                  <a:pt x="82438" y="748632"/>
                </a:cubicBezTo>
                <a:cubicBezTo>
                  <a:pt x="73526" y="784281"/>
                  <a:pt x="82438" y="882316"/>
                  <a:pt x="82438" y="882316"/>
                </a:cubicBezTo>
                <a:lnTo>
                  <a:pt x="82438" y="882316"/>
                </a:lnTo>
                <a:lnTo>
                  <a:pt x="69069" y="1029368"/>
                </a:lnTo>
              </a:path>
            </a:pathLst>
          </a:cu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3863076"/>
            <a:ext cx="8460745" cy="275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dim(X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)=dim(X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),  h</a:t>
            </a:r>
            <a:r>
              <a:rPr lang="en-US" sz="2800" baseline="30000" dirty="0" smtClean="0"/>
              <a:t>p,q</a:t>
            </a:r>
            <a:r>
              <a:rPr lang="en-US" sz="2400" dirty="0" smtClean="0"/>
              <a:t>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)=h</a:t>
            </a:r>
            <a:r>
              <a:rPr lang="en-US" sz="2400" baseline="30000" dirty="0" smtClean="0"/>
              <a:t>dim</a:t>
            </a:r>
            <a:r>
              <a:rPr lang="en-US" sz="2800" baseline="30000" dirty="0" smtClean="0"/>
              <a:t>(X)-p,q</a:t>
            </a:r>
            <a:r>
              <a:rPr lang="en-US" sz="2400" dirty="0" smtClean="0"/>
              <a:t>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Fukaya(X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= D</a:t>
            </a:r>
            <a:r>
              <a:rPr lang="en-US" sz="2800" baseline="30000" dirty="0" smtClean="0"/>
              <a:t>b</a:t>
            </a:r>
            <a:r>
              <a:rPr lang="en-US" sz="2400" dirty="0" smtClean="0"/>
              <a:t>-Coh(X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 (homological M.S.)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Gromov-Witten(X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             periods of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(original M.S.)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                                more to be discovered …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VertexAlgebra(X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,w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en-US" sz="2400" dirty="0" smtClean="0">
                <a:ln>
                  <a:solidFill>
                    <a:srgbClr val="3366FF"/>
                  </a:solidFill>
                </a:ln>
              </a:rPr>
              <a:t>    </a:t>
            </a:r>
            <a:r>
              <a:rPr lang="en-US" sz="2400" dirty="0" smtClean="0">
                <a:solidFill>
                  <a:srgbClr val="0000FF"/>
                </a:solidFill>
              </a:rPr>
              <a:t>=    VertexAlgebra(X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,w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endParaRPr lang="en-US" sz="2400" dirty="0" smtClean="0">
              <a:ln>
                <a:solidFill>
                  <a:srgbClr val="3366FF"/>
                </a:solidFill>
              </a:ln>
            </a:endParaRPr>
          </a:p>
          <a:p>
            <a:pPr>
              <a:spcAft>
                <a:spcPts val="600"/>
              </a:spcAft>
            </a:pPr>
            <a:r>
              <a:rPr lang="en-US" sz="2400" dirty="0" smtClean="0"/>
              <a:t>                                   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41652" y="5038309"/>
            <a:ext cx="102156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62942" y="5935582"/>
            <a:ext cx="851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mirror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</a:t>
            </a:r>
            <a:r>
              <a:rPr lang="en-US" sz="2800" dirty="0" smtClean="0"/>
              <a:t> </a:t>
            </a:r>
            <a:r>
              <a:rPr lang="en-US" sz="2800" dirty="0" smtClean="0"/>
              <a:t>you</a:t>
            </a:r>
            <a:r>
              <a:rPr lang="en-US" sz="2800" dirty="0" smtClean="0"/>
              <a:t> should care </a:t>
            </a:r>
            <a:r>
              <a:rPr lang="en-US" sz="2800" dirty="0" smtClean="0"/>
              <a:t>about vertex algebras</a:t>
            </a:r>
            <a:br>
              <a:rPr lang="en-US" sz="2800" dirty="0" smtClean="0"/>
            </a:br>
            <a:r>
              <a:rPr lang="en-US" sz="2800" dirty="0" smtClean="0"/>
              <a:t>(half-twisted theory)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4947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Complements other approaches to mirror symmetry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Leads to a rich algebraic structure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Closer to the full structure of N=(2,2) theory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Have </a:t>
            </a:r>
            <a:r>
              <a:rPr lang="en-US" sz="2400" dirty="0" smtClean="0"/>
              <a:t>been recently used to combine </a:t>
            </a:r>
            <a:r>
              <a:rPr lang="en-US" sz="2400" dirty="0" err="1" smtClean="0"/>
              <a:t>Batyrev’s</a:t>
            </a:r>
            <a:r>
              <a:rPr lang="en-US" sz="2400" dirty="0" smtClean="0"/>
              <a:t> and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     Berglund-</a:t>
            </a:r>
            <a:r>
              <a:rPr lang="en-US" sz="2400" dirty="0" err="1" smtClean="0"/>
              <a:t>Hübsch</a:t>
            </a:r>
            <a:r>
              <a:rPr lang="en-US" sz="2400" dirty="0" smtClean="0"/>
              <a:t> versions of mirror symmetry,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     </a:t>
            </a:r>
            <a:r>
              <a:rPr lang="en-US" sz="2400" dirty="0">
                <a:solidFill>
                  <a:srgbClr val="008000"/>
                </a:solidFill>
              </a:rPr>
              <a:t>arXiv:1007.2633</a:t>
            </a:r>
            <a:endParaRPr lang="en-US" sz="2400" dirty="0" smtClean="0">
              <a:solidFill>
                <a:srgbClr val="008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 smtClean="0"/>
              <a:t>The formalism can be used to study (0,2) models,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8000"/>
                </a:solidFill>
              </a:rPr>
              <a:t>arXiv:1102.5444</a:t>
            </a:r>
            <a:r>
              <a:rPr lang="en-US" sz="2400" dirty="0" smtClean="0"/>
              <a:t>, joint with Ralph Kaufmann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1257"/>
          </a:xfrm>
        </p:spPr>
        <p:txBody>
          <a:bodyPr>
            <a:normAutofit fontScale="90000"/>
          </a:bodyPr>
          <a:lstStyle/>
          <a:p>
            <a:r>
              <a:rPr lang="en-US" sz="3111" dirty="0" smtClean="0"/>
              <a:t/>
            </a:r>
            <a:br>
              <a:rPr lang="en-US" sz="3111" dirty="0" smtClean="0"/>
            </a:br>
            <a:r>
              <a:rPr lang="en-US" sz="3111" dirty="0" smtClean="0"/>
              <a:t>What are N=2 vertex algebras?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103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Super-vector space V over complex numbers</a:t>
            </a:r>
          </a:p>
          <a:p>
            <a:r>
              <a:rPr lang="en-US" sz="2400" dirty="0" smtClean="0"/>
              <a:t>A very unusual structure called state-field correspondence</a:t>
            </a:r>
          </a:p>
          <a:p>
            <a:pPr>
              <a:buNone/>
            </a:pPr>
            <a:r>
              <a:rPr lang="en-US" sz="2400" dirty="0" smtClean="0"/>
              <a:t>      Y: V       End(V)[[z,z</a:t>
            </a:r>
            <a:r>
              <a:rPr lang="en-US" sz="2800" baseline="30000" dirty="0" smtClean="0"/>
              <a:t>-1</a:t>
            </a:r>
            <a:r>
              <a:rPr lang="en-US" sz="2400" dirty="0" smtClean="0"/>
              <a:t>]],  </a:t>
            </a:r>
            <a:r>
              <a:rPr lang="en-US" sz="2400" dirty="0" err="1" smtClean="0"/>
              <a:t>Y(a,z</a:t>
            </a:r>
            <a:r>
              <a:rPr lang="en-US" sz="2400" dirty="0" smtClean="0"/>
              <a:t>)=      a</a:t>
            </a:r>
            <a:r>
              <a:rPr lang="en-US" sz="2800" baseline="-25000" dirty="0" smtClean="0"/>
              <a:t>(k)</a:t>
            </a:r>
            <a:r>
              <a:rPr lang="en-US" sz="2400" dirty="0" smtClean="0"/>
              <a:t>z</a:t>
            </a:r>
            <a:r>
              <a:rPr lang="en-US" sz="2800" baseline="30000" dirty="0" smtClean="0"/>
              <a:t>-k-1</a:t>
            </a:r>
            <a:r>
              <a:rPr lang="en-US" sz="2400" dirty="0" smtClean="0"/>
              <a:t>,  </a:t>
            </a:r>
            <a:r>
              <a:rPr lang="en-US" sz="2400" dirty="0" err="1"/>
              <a:t>a</a:t>
            </a:r>
            <a:r>
              <a:rPr lang="en-US" sz="2800" baseline="-25000" dirty="0" err="1" smtClean="0"/>
              <a:t>(k</a:t>
            </a:r>
            <a:r>
              <a:rPr lang="en-US" sz="2800" baseline="-25000" dirty="0" smtClean="0"/>
              <a:t>)     </a:t>
            </a:r>
            <a:r>
              <a:rPr lang="en-US" sz="2400" dirty="0" err="1" smtClean="0"/>
              <a:t>End(V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An even element        in V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75895"/>
            <a:ext cx="39332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First, what is a vertex algebra?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57157" y="2753895"/>
            <a:ext cx="36094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4614928" y="2434641"/>
            <a:ext cx="448880" cy="5882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231" y="2602415"/>
            <a:ext cx="228600" cy="2794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668400" y="2853491"/>
            <a:ext cx="39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951789" y="45987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7504" y="3412952"/>
            <a:ext cx="3556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1257"/>
          </a:xfrm>
        </p:spPr>
        <p:txBody>
          <a:bodyPr>
            <a:normAutofit fontScale="90000"/>
          </a:bodyPr>
          <a:lstStyle/>
          <a:p>
            <a:r>
              <a:rPr lang="en-US" sz="3111" dirty="0" smtClean="0"/>
              <a:t/>
            </a:r>
            <a:br>
              <a:rPr lang="en-US" sz="3111" dirty="0" smtClean="0"/>
            </a:br>
            <a:r>
              <a:rPr lang="en-US" sz="3111" dirty="0" smtClean="0"/>
              <a:t>What are N=2 vertex algebras?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103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Super-vector space V over complex numbers</a:t>
            </a:r>
          </a:p>
          <a:p>
            <a:r>
              <a:rPr lang="en-US" sz="2400" dirty="0" smtClean="0"/>
              <a:t>A very unusual structure called state-field correspondence</a:t>
            </a:r>
          </a:p>
          <a:p>
            <a:pPr>
              <a:buNone/>
            </a:pPr>
            <a:r>
              <a:rPr lang="en-US" sz="2400" dirty="0" smtClean="0"/>
              <a:t>      Y: V       End(V)[[z,z</a:t>
            </a:r>
            <a:r>
              <a:rPr lang="en-US" sz="2800" baseline="30000" dirty="0" smtClean="0"/>
              <a:t>-1</a:t>
            </a:r>
            <a:r>
              <a:rPr lang="en-US" sz="2400" dirty="0" smtClean="0"/>
              <a:t>]],  </a:t>
            </a:r>
            <a:r>
              <a:rPr lang="en-US" sz="2400" dirty="0" err="1" smtClean="0"/>
              <a:t>Y(a,z</a:t>
            </a:r>
            <a:r>
              <a:rPr lang="en-US" sz="2400" dirty="0" smtClean="0"/>
              <a:t>)=      a</a:t>
            </a:r>
            <a:r>
              <a:rPr lang="en-US" sz="2800" baseline="-25000" dirty="0" smtClean="0"/>
              <a:t>(k)</a:t>
            </a:r>
            <a:r>
              <a:rPr lang="en-US" sz="2400" dirty="0" smtClean="0"/>
              <a:t>z</a:t>
            </a:r>
            <a:r>
              <a:rPr lang="en-US" sz="2800" baseline="30000" dirty="0" smtClean="0"/>
              <a:t>-k-1</a:t>
            </a:r>
            <a:r>
              <a:rPr lang="en-US" sz="2400" dirty="0" smtClean="0"/>
              <a:t>,  </a:t>
            </a:r>
            <a:r>
              <a:rPr lang="en-US" sz="2400" dirty="0" err="1"/>
              <a:t>a</a:t>
            </a:r>
            <a:r>
              <a:rPr lang="en-US" sz="2800" baseline="-25000" dirty="0" err="1" smtClean="0"/>
              <a:t>(k</a:t>
            </a:r>
            <a:r>
              <a:rPr lang="en-US" sz="2800" baseline="-25000" dirty="0" smtClean="0"/>
              <a:t>)     </a:t>
            </a:r>
            <a:r>
              <a:rPr lang="en-US" sz="2400" dirty="0" err="1" smtClean="0"/>
              <a:t>End(V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An even element        in V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75895"/>
            <a:ext cx="39332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First, what is a vertex algebra?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57157" y="2753895"/>
            <a:ext cx="36094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4614928" y="2434641"/>
            <a:ext cx="448880" cy="5882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231" y="2602415"/>
            <a:ext cx="228600" cy="2794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668400" y="2853491"/>
            <a:ext cx="39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951789" y="45987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7504" y="3412952"/>
            <a:ext cx="355600" cy="4064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57200" y="4010527"/>
            <a:ext cx="7499168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Need to satisfy a few axioms, for example: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Locality: </a:t>
            </a:r>
            <a:r>
              <a:rPr lang="en-US" sz="2400" dirty="0" smtClean="0"/>
              <a:t>(</a:t>
            </a:r>
            <a:r>
              <a:rPr lang="en-US" sz="2400" dirty="0" err="1" smtClean="0"/>
              <a:t>z-w)</a:t>
            </a:r>
            <a:r>
              <a:rPr lang="en-US" sz="2800" baseline="30000" dirty="0" err="1" smtClean="0"/>
              <a:t>N</a:t>
            </a:r>
            <a:r>
              <a:rPr lang="en-US" sz="2400" dirty="0" err="1" smtClean="0"/>
              <a:t>[Y(a,z),Y(b,w</a:t>
            </a:r>
            <a:r>
              <a:rPr lang="en-US" sz="2400" dirty="0" smtClean="0"/>
              <a:t>)]=0, for N&gt;</a:t>
            </a:r>
            <a:r>
              <a:rPr lang="en-US" sz="2400" dirty="0" err="1" smtClean="0"/>
              <a:t>N(a,b</a:t>
            </a:r>
            <a:r>
              <a:rPr lang="en-US" sz="24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Vacuum: </a:t>
            </a:r>
            <a:r>
              <a:rPr lang="en-US" sz="2400" dirty="0" err="1" smtClean="0"/>
              <a:t>Y(a,z</a:t>
            </a:r>
            <a:r>
              <a:rPr lang="en-US" sz="2400" dirty="0" smtClean="0"/>
              <a:t>)      = a + </a:t>
            </a:r>
            <a:r>
              <a:rPr lang="en-US" sz="2400" dirty="0" err="1" smtClean="0"/>
              <a:t>O(z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As a consequence, Y is an isomorphism between the space </a:t>
            </a:r>
          </a:p>
          <a:p>
            <a:r>
              <a:rPr lang="en-US" sz="2400" dirty="0" smtClean="0"/>
              <a:t>of states V and the space of fields made from </a:t>
            </a:r>
            <a:r>
              <a:rPr lang="en-US" sz="2400" dirty="0" err="1" smtClean="0"/>
              <a:t>Y(a,z</a:t>
            </a:r>
            <a:r>
              <a:rPr lang="en-US" sz="2400" dirty="0" smtClean="0"/>
              <a:t>). Often,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one uses </a:t>
            </a:r>
            <a:r>
              <a:rPr lang="en-US" sz="2400" dirty="0" err="1" smtClean="0"/>
              <a:t>a(z</a:t>
            </a:r>
            <a:r>
              <a:rPr lang="en-US" sz="2400" dirty="0" smtClean="0"/>
              <a:t>) to denote </a:t>
            </a:r>
            <a:r>
              <a:rPr lang="en-US" sz="2400" dirty="0" err="1" smtClean="0"/>
              <a:t>Y(a,z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7720" y="4982360"/>
            <a:ext cx="3556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8125</TotalTime>
  <Words>3173</Words>
  <Application>Microsoft Macintosh PowerPoint</Application>
  <PresentationFormat>On-screen Show (4:3)</PresentationFormat>
  <Paragraphs>410</Paragraphs>
  <Slides>34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Recent developments in the vertex algebra approach to toric mirror symmetry</vt:lpstr>
      <vt:lpstr>Bird’s eye view of Mirror Symmetry</vt:lpstr>
      <vt:lpstr>Bird’s eye view of Mirror Symmetry</vt:lpstr>
      <vt:lpstr>Bird’s eye view of Mirror Symmetry, part 2</vt:lpstr>
      <vt:lpstr>Bird’s eye view of Mirror Symmetry, part 3</vt:lpstr>
      <vt:lpstr>Bird’s eye view of Mirror Symmetry, part 3</vt:lpstr>
      <vt:lpstr>Why you should care about vertex algebras (half-twisted theory)</vt:lpstr>
      <vt:lpstr> What are N=2 vertex algebras?  </vt:lpstr>
      <vt:lpstr> What are N=2 vertex algebras?  </vt:lpstr>
      <vt:lpstr>What are N=2 vertex algebras? Part 2 </vt:lpstr>
      <vt:lpstr>What are N=2 vertex algebras? Part 3 </vt:lpstr>
      <vt:lpstr>N=2 vertex algebras of sigma model type</vt:lpstr>
      <vt:lpstr>N=2 vertex algebras of sigma model type, part 2</vt:lpstr>
      <vt:lpstr>N=2 vertex algebras from Calabi-Yau varieties</vt:lpstr>
      <vt:lpstr>Batyrev’s mirror symmetry construction</vt:lpstr>
      <vt:lpstr>Batyrev’s mirror symmetry construction, part 2</vt:lpstr>
      <vt:lpstr>Vertex algebras of mirror symmetry  in Batyrev’s construction</vt:lpstr>
      <vt:lpstr>Vertex algebras of mirror symmetry  in Batyrev’s construction, part 2</vt:lpstr>
      <vt:lpstr>Key features of the approach</vt:lpstr>
      <vt:lpstr>Limitations of the approach</vt:lpstr>
      <vt:lpstr>Advantages of the approach</vt:lpstr>
      <vt:lpstr>Recent developments in the vertex algebra approach to toric mirror symmetry</vt:lpstr>
      <vt:lpstr>Recent developments in the vertex algebra approach to toric mirror symmetry</vt:lpstr>
      <vt:lpstr>Unification of Batyrev’s and Berglund-Hübsch versions of mirror symmetry</vt:lpstr>
      <vt:lpstr>Vertex algebra approach to Berglund-Hübsch-Krawitz mirror symmetry construction</vt:lpstr>
      <vt:lpstr>Vertex algebra approach to Berglund-Hübsch-Krawitz mirror symmetry construction, part 2</vt:lpstr>
      <vt:lpstr>Recent developments in the vertex algebra approach to toric mirror symmetry</vt:lpstr>
      <vt:lpstr>Recent developments in the vertex algebra approach to toric mirror symmetry</vt:lpstr>
      <vt:lpstr>Toric (0,2) models – quintic case</vt:lpstr>
      <vt:lpstr>Toric (0,2) models – quintic case, part 2</vt:lpstr>
      <vt:lpstr>Toric (0,2) models – quintic case, part 3</vt:lpstr>
      <vt:lpstr>General ansatz for toric sigma models                    </vt:lpstr>
      <vt:lpstr>Help wanted</vt:lpstr>
      <vt:lpstr>Thank you!</vt:lpstr>
    </vt:vector>
  </TitlesOfParts>
  <Company>Rutgers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developments in the vertex algebra approach to toric mirror symmetry</dc:title>
  <dc:creator>Lev Borisov</dc:creator>
  <cp:lastModifiedBy>Lev Borisov</cp:lastModifiedBy>
  <cp:revision>68</cp:revision>
  <dcterms:created xsi:type="dcterms:W3CDTF">2011-06-11T01:53:07Z</dcterms:created>
  <dcterms:modified xsi:type="dcterms:W3CDTF">2011-06-11T13:19:06Z</dcterms:modified>
</cp:coreProperties>
</file>