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324" r:id="rId4"/>
    <p:sldId id="331" r:id="rId5"/>
    <p:sldId id="342" r:id="rId6"/>
    <p:sldId id="330" r:id="rId7"/>
    <p:sldId id="333" r:id="rId8"/>
    <p:sldId id="332" r:id="rId9"/>
    <p:sldId id="334" r:id="rId10"/>
    <p:sldId id="336" r:id="rId11"/>
    <p:sldId id="335" r:id="rId12"/>
    <p:sldId id="283" r:id="rId13"/>
    <p:sldId id="297" r:id="rId14"/>
    <p:sldId id="298" r:id="rId15"/>
    <p:sldId id="322" r:id="rId16"/>
    <p:sldId id="287" r:id="rId17"/>
    <p:sldId id="299" r:id="rId18"/>
    <p:sldId id="301" r:id="rId19"/>
    <p:sldId id="300" r:id="rId20"/>
    <p:sldId id="302" r:id="rId21"/>
    <p:sldId id="337" r:id="rId22"/>
    <p:sldId id="341" r:id="rId23"/>
    <p:sldId id="340" r:id="rId24"/>
    <p:sldId id="305" r:id="rId25"/>
    <p:sldId id="339" r:id="rId26"/>
    <p:sldId id="288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06" r:id="rId40"/>
    <p:sldId id="355" r:id="rId41"/>
    <p:sldId id="361" r:id="rId42"/>
    <p:sldId id="282" r:id="rId43"/>
    <p:sldId id="280" r:id="rId44"/>
    <p:sldId id="289" r:id="rId45"/>
    <p:sldId id="366" r:id="rId46"/>
    <p:sldId id="260" r:id="rId47"/>
    <p:sldId id="279" r:id="rId48"/>
    <p:sldId id="261" r:id="rId49"/>
    <p:sldId id="277" r:id="rId50"/>
    <p:sldId id="303" r:id="rId51"/>
    <p:sldId id="309" r:id="rId52"/>
    <p:sldId id="308" r:id="rId53"/>
    <p:sldId id="363" r:id="rId54"/>
    <p:sldId id="364" r:id="rId55"/>
    <p:sldId id="307" r:id="rId56"/>
    <p:sldId id="357" r:id="rId57"/>
    <p:sldId id="358" r:id="rId58"/>
    <p:sldId id="356" r:id="rId59"/>
    <p:sldId id="359" r:id="rId60"/>
    <p:sldId id="362" r:id="rId61"/>
    <p:sldId id="367" r:id="rId62"/>
    <p:sldId id="304" r:id="rId63"/>
    <p:sldId id="360" r:id="rId64"/>
    <p:sldId id="313" r:id="rId65"/>
    <p:sldId id="314" r:id="rId66"/>
    <p:sldId id="312" r:id="rId67"/>
    <p:sldId id="311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79" autoAdjust="0"/>
  </p:normalViewPr>
  <p:slideViewPr>
    <p:cSldViewPr>
      <p:cViewPr varScale="1">
        <p:scale>
          <a:sx n="67" d="100"/>
          <a:sy n="67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D7964-1F62-40AE-BFBF-9E67348D5C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CA61F-9F06-482D-991E-1530309B2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FC46-70B0-41B7-8BD0-0132AD5E3D54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871B-DE08-41C0-8E4C-DE3F3317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Cumrun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Vafa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String-Math Conference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UPenn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smtClean="0">
                <a:solidFill>
                  <a:srgbClr val="FFFF00"/>
                </a:solidFill>
              </a:rPr>
              <a:t>June </a:t>
            </a:r>
            <a:r>
              <a:rPr lang="en-US" smtClean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, 2011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491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Complete N=2 Theories in 4 Dimensions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Quiver Mutations: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 we change the choice of basis, we will have to change the quiver (</a:t>
            </a:r>
            <a:r>
              <a:rPr lang="en-US" sz="2400" dirty="0" err="1" smtClean="0">
                <a:solidFill>
                  <a:srgbClr val="00B0F0"/>
                </a:solidFill>
              </a:rPr>
              <a:t>Kontsevich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Soibelman</a:t>
            </a:r>
            <a:r>
              <a:rPr lang="en-US" sz="2400" dirty="0" smtClean="0">
                <a:solidFill>
                  <a:srgbClr val="00B0F0"/>
                </a:solidFill>
              </a:rPr>
              <a:t>):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Quiver Mutations: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As we change the choice of basis, we will have to change the quiver: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7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Furthermore, not all quivers which are </a:t>
            </a:r>
            <a:r>
              <a:rPr lang="en-US" sz="2400" dirty="0" err="1" smtClean="0">
                <a:solidFill>
                  <a:srgbClr val="00B0F0"/>
                </a:solidFill>
              </a:rPr>
              <a:t>inequivalent</a:t>
            </a:r>
            <a:r>
              <a:rPr lang="en-US" sz="2400" dirty="0" smtClean="0">
                <a:solidFill>
                  <a:srgbClr val="00B0F0"/>
                </a:solidFill>
              </a:rPr>
              <a:t> correspond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to distinct theories:  </a:t>
            </a:r>
            <a:r>
              <a:rPr lang="en-US" sz="2400" dirty="0" smtClean="0">
                <a:solidFill>
                  <a:srgbClr val="FF0000"/>
                </a:solidFill>
              </a:rPr>
              <a:t>Mutations </a:t>
            </a:r>
            <a:r>
              <a:rPr lang="en-US" sz="2400" dirty="0" smtClean="0">
                <a:solidFill>
                  <a:srgbClr val="00B0F0"/>
                </a:solidFill>
              </a:rPr>
              <a:t>define an equivalence of quivers,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 they lead to the same representations.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7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Furthermore, not all quivers which are </a:t>
            </a:r>
            <a:r>
              <a:rPr lang="en-US" sz="2400" dirty="0" err="1" smtClean="0">
                <a:solidFill>
                  <a:srgbClr val="00B0F0"/>
                </a:solidFill>
              </a:rPr>
              <a:t>inequivalent</a:t>
            </a:r>
            <a:r>
              <a:rPr lang="en-US" sz="2400" dirty="0" smtClean="0">
                <a:solidFill>
                  <a:srgbClr val="00B0F0"/>
                </a:solidFill>
              </a:rPr>
              <a:t> correspond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to distinct theories:  </a:t>
            </a:r>
            <a:r>
              <a:rPr lang="en-US" sz="2400" dirty="0" smtClean="0">
                <a:solidFill>
                  <a:srgbClr val="FF0000"/>
                </a:solidFill>
              </a:rPr>
              <a:t>Mutations </a:t>
            </a:r>
            <a:r>
              <a:rPr lang="en-US" sz="2400" dirty="0" smtClean="0">
                <a:solidFill>
                  <a:srgbClr val="00B0F0"/>
                </a:solidFill>
              </a:rPr>
              <a:t>define an equivalence of quivers,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 they lead to the same representations.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7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Furthermore, not all quivers which are </a:t>
            </a:r>
            <a:r>
              <a:rPr lang="en-US" sz="2400" dirty="0" err="1" smtClean="0">
                <a:solidFill>
                  <a:srgbClr val="00B0F0"/>
                </a:solidFill>
              </a:rPr>
              <a:t>inequivalent</a:t>
            </a:r>
            <a:r>
              <a:rPr lang="en-US" sz="2400" dirty="0" smtClean="0">
                <a:solidFill>
                  <a:srgbClr val="00B0F0"/>
                </a:solidFill>
              </a:rPr>
              <a:t> correspond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to distinct theories:  </a:t>
            </a:r>
            <a:r>
              <a:rPr lang="en-US" sz="2400" dirty="0" smtClean="0">
                <a:solidFill>
                  <a:srgbClr val="FF0000"/>
                </a:solidFill>
              </a:rPr>
              <a:t>Mutations </a:t>
            </a:r>
            <a:r>
              <a:rPr lang="en-US" sz="2400" dirty="0" smtClean="0">
                <a:solidFill>
                  <a:srgbClr val="00B0F0"/>
                </a:solidFill>
              </a:rPr>
              <a:t>define an equivalence of quivers,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 they lead to the same representations.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7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Furthermore, not all quivers which are </a:t>
            </a:r>
            <a:r>
              <a:rPr lang="en-US" sz="2400" dirty="0" err="1" smtClean="0">
                <a:solidFill>
                  <a:srgbClr val="00B0F0"/>
                </a:solidFill>
              </a:rPr>
              <a:t>inequivalent</a:t>
            </a:r>
            <a:r>
              <a:rPr lang="en-US" sz="2400" dirty="0" smtClean="0">
                <a:solidFill>
                  <a:srgbClr val="00B0F0"/>
                </a:solidFill>
              </a:rPr>
              <a:t> correspond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to distinct theories:  </a:t>
            </a:r>
            <a:r>
              <a:rPr lang="en-US" sz="2400" dirty="0" smtClean="0">
                <a:solidFill>
                  <a:srgbClr val="FF0000"/>
                </a:solidFill>
              </a:rPr>
              <a:t>Mutations </a:t>
            </a:r>
            <a:r>
              <a:rPr lang="en-US" sz="2400" dirty="0" smtClean="0">
                <a:solidFill>
                  <a:srgbClr val="00B0F0"/>
                </a:solidFill>
              </a:rPr>
              <a:t>define an equivalence of quivers,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 they lead to the same representations.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5334000"/>
            <a:ext cx="426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Mutations:  </a:t>
            </a:r>
            <a:r>
              <a:rPr lang="en-US" sz="2400" dirty="0" err="1" smtClean="0">
                <a:solidFill>
                  <a:srgbClr val="00B050"/>
                </a:solidFill>
              </a:rPr>
              <a:t>Seiberg</a:t>
            </a:r>
            <a:r>
              <a:rPr lang="en-US" sz="2400" dirty="0" smtClean="0">
                <a:solidFill>
                  <a:srgbClr val="00B050"/>
                </a:solidFill>
              </a:rPr>
              <a:t>-like dualities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701525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I present here the results of a joint paper with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S. </a:t>
            </a:r>
            <a:r>
              <a:rPr lang="en-US" sz="2800" dirty="0" err="1" smtClean="0">
                <a:solidFill>
                  <a:srgbClr val="FFFF00"/>
                </a:solidFill>
              </a:rPr>
              <a:t>Cecotti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arXiv:1103.5832.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Plan for the talk: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Generalities about N=2 in 4d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Definition of complete N=2 theories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Classification of complete theories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Interpretation of the classification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Open questions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3928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How to determine BPS quiver: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                        Complete N=2 Theories</a:t>
            </a:r>
            <a:endParaRPr lang="en-US" sz="2400" dirty="0" smtClean="0"/>
          </a:p>
          <a:p>
            <a:endParaRPr lang="en-US" sz="2400" dirty="0" err="1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Can we vary the central charges of N=2 theories arbitrarily?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Dim(</a:t>
            </a:r>
            <a:r>
              <a:rPr lang="en-US" sz="2400" dirty="0" err="1" smtClean="0">
                <a:solidFill>
                  <a:srgbClr val="00B050"/>
                </a:solidFill>
              </a:rPr>
              <a:t>moduli</a:t>
            </a:r>
            <a:r>
              <a:rPr lang="en-US" sz="2400" dirty="0" smtClean="0">
                <a:solidFill>
                  <a:srgbClr val="00B050"/>
                </a:solidFill>
              </a:rPr>
              <a:t>)=2r+f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Naively:  </a:t>
            </a:r>
            <a:r>
              <a:rPr lang="en-US" sz="2400" dirty="0" smtClean="0">
                <a:solidFill>
                  <a:srgbClr val="FF0000"/>
                </a:solidFill>
              </a:rPr>
              <a:t>No.  If we are given electric Z, magnetic Z is fixed.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Too naïve:   There are other parameters we may vary,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mass, coupling constants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Example:  </a:t>
            </a:r>
            <a:r>
              <a:rPr lang="en-US" sz="2400" dirty="0" smtClean="0">
                <a:solidFill>
                  <a:srgbClr val="00B0F0"/>
                </a:solidFill>
              </a:rPr>
              <a:t>G=SU(2)x…</a:t>
            </a:r>
            <a:r>
              <a:rPr lang="en-US" sz="2400" dirty="0" err="1" smtClean="0">
                <a:solidFill>
                  <a:srgbClr val="00B0F0"/>
                </a:solidFill>
              </a:rPr>
              <a:t>xSU</a:t>
            </a:r>
            <a:r>
              <a:rPr lang="en-US" sz="2400" dirty="0" smtClean="0">
                <a:solidFill>
                  <a:srgbClr val="00B0F0"/>
                </a:solidFill>
              </a:rPr>
              <a:t>(2) with matter in </a:t>
            </a:r>
            <a:r>
              <a:rPr lang="en-US" sz="2400" dirty="0" err="1" smtClean="0">
                <a:solidFill>
                  <a:srgbClr val="00B0F0"/>
                </a:solidFill>
              </a:rPr>
              <a:t>hypermultiplets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Dim (</a:t>
            </a:r>
            <a:r>
              <a:rPr lang="en-US" sz="2400" dirty="0" err="1" smtClean="0">
                <a:solidFill>
                  <a:srgbClr val="00B0F0"/>
                </a:solidFill>
              </a:rPr>
              <a:t>moduli</a:t>
            </a:r>
            <a:r>
              <a:rPr lang="en-US" sz="2400" dirty="0" smtClean="0">
                <a:solidFill>
                  <a:srgbClr val="00B0F0"/>
                </a:solidFill>
              </a:rPr>
              <a:t>)=</a:t>
            </a:r>
            <a:r>
              <a:rPr lang="en-US" sz="2400" dirty="0" err="1" smtClean="0">
                <a:solidFill>
                  <a:srgbClr val="00B0F0"/>
                </a:solidFill>
              </a:rPr>
              <a:t>r+r+f</a:t>
            </a:r>
            <a:r>
              <a:rPr lang="en-US" sz="2400" dirty="0" smtClean="0">
                <a:solidFill>
                  <a:srgbClr val="00B0F0"/>
                </a:solidFill>
              </a:rPr>
              <a:t> = 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Coulomb+Couplings+mass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3043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This notion of completeness from the physical side already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implies that the </a:t>
            </a:r>
            <a:r>
              <a:rPr lang="en-US" sz="2400" dirty="0" smtClean="0">
                <a:solidFill>
                  <a:srgbClr val="FF0000"/>
                </a:solidFill>
              </a:rPr>
              <a:t>SU(2)</a:t>
            </a:r>
            <a:r>
              <a:rPr lang="en-US" sz="2400" dirty="0" smtClean="0">
                <a:solidFill>
                  <a:srgbClr val="00B0F0"/>
                </a:solidFill>
              </a:rPr>
              <a:t> gauge theories and their products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with asymptotically free matter are complete (rank 2 GMN cases)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but not the higher rank </a:t>
            </a:r>
            <a:r>
              <a:rPr lang="en-US" sz="2400" dirty="0" smtClean="0">
                <a:solidFill>
                  <a:srgbClr val="FF0000"/>
                </a:solidFill>
              </a:rPr>
              <a:t>SU(n), n&gt;2</a:t>
            </a:r>
            <a:r>
              <a:rPr lang="en-US" sz="2400" dirty="0" smtClean="0">
                <a:solidFill>
                  <a:srgbClr val="00B0F0"/>
                </a:solidFill>
              </a:rPr>
              <a:t>, gauge theories</a:t>
            </a:r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.</a:t>
            </a:r>
          </a:p>
          <a:p>
            <a:endParaRPr lang="en-US" sz="2400" dirty="0" smtClean="0">
              <a:solidFill>
                <a:srgbClr val="00B0F0"/>
              </a:solidFill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Of course nothing is wrong physically with the higher rank case.</a:t>
            </a:r>
          </a:p>
          <a:p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It only means: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Is the BPS quiver for complete theories special?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Hint:  </a:t>
            </a:r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en-US" sz="2400" dirty="0" smtClean="0">
                <a:solidFill>
                  <a:srgbClr val="00B0F0"/>
                </a:solidFill>
              </a:rPr>
              <a:t> can be arbitrarily varied, arbitrary mutations can be induced.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Do arbitrary mutations look OK?</a:t>
            </a:r>
          </a:p>
          <a:p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359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Typically mutation orbits are infinite dimensional: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4606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This looks unphysical.  For generic BPS quivers we should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expect only finitely many mutation types.  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But for complete theories arbitrary mutations are allowed!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Strongly suggests: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Complete N=2 theories which have BPS quivers, should only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have a finite orbit under mutations.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Let us check this, before giving another argument for its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validity.  Consider SU(2) with a number of flavors.  If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N=2 Theories have BPS states: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V=(Q,P,F):  (Electric, Magnetic, Flavor)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 is a vector in a </a:t>
            </a:r>
            <a:r>
              <a:rPr lang="en-US" sz="2400" dirty="0" smtClean="0">
                <a:solidFill>
                  <a:srgbClr val="00B050"/>
                </a:solidFill>
              </a:rPr>
              <a:t>2r+f </a:t>
            </a:r>
            <a:r>
              <a:rPr lang="en-US" sz="2400" dirty="0" smtClean="0">
                <a:solidFill>
                  <a:srgbClr val="FF0000"/>
                </a:solidFill>
              </a:rPr>
              <a:t>dimensional lattice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r= rank of gauge group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f=rank of the flavor group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Z(V):  linear map to complex numbers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M(V)=|Z(V)|:   BPS particles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Questions: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Can BPS states characterize the theory uniquely?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What BPS states are allowed?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For a given theory how do we find all the BPS states?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486400"/>
            <a:ext cx="7618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Not only it is mutation finite, but this property knows about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asymptotic freedom!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839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Physical significance of mutation finiteness is 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Completeness:  </a:t>
            </a:r>
            <a:r>
              <a:rPr lang="en-US" sz="2400" dirty="0" smtClean="0">
                <a:solidFill>
                  <a:srgbClr val="00B050"/>
                </a:solidFill>
              </a:rPr>
              <a:t>The central charges Z can be varied arbitrarily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as we change the </a:t>
            </a:r>
            <a:r>
              <a:rPr lang="en-US" sz="2400" dirty="0" err="1" smtClean="0">
                <a:solidFill>
                  <a:srgbClr val="00B050"/>
                </a:solidFill>
              </a:rPr>
              <a:t>moduli</a:t>
            </a:r>
            <a:r>
              <a:rPr lang="en-US" sz="2400" dirty="0" smtClean="0">
                <a:solidFill>
                  <a:srgbClr val="00B050"/>
                </a:solidFill>
              </a:rPr>
              <a:t> of the physical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3718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Quivers: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Quivers have been known to naturally arise in the context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of D-</a:t>
            </a:r>
            <a:r>
              <a:rPr lang="en-US" sz="2400" dirty="0" err="1" smtClean="0">
                <a:solidFill>
                  <a:srgbClr val="FFFF00"/>
                </a:solidFill>
              </a:rPr>
              <a:t>branes</a:t>
            </a:r>
            <a:r>
              <a:rPr lang="en-US" sz="2400" dirty="0" smtClean="0">
                <a:solidFill>
                  <a:srgbClr val="FFFF00"/>
                </a:solidFill>
              </a:rPr>
              <a:t> (</a:t>
            </a:r>
            <a:r>
              <a:rPr lang="en-US" sz="2400" dirty="0" err="1" smtClean="0">
                <a:solidFill>
                  <a:srgbClr val="00B0F0"/>
                </a:solidFill>
              </a:rPr>
              <a:t>Douglas+Moore</a:t>
            </a:r>
            <a:r>
              <a:rPr lang="en-US" sz="2400" dirty="0" smtClean="0">
                <a:solidFill>
                  <a:srgbClr val="FFFF00"/>
                </a:solidFill>
              </a:rPr>
              <a:t>):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They can arise either as: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1-Characterizing the bulk gauge theory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2-Dynamics of BPS states (</a:t>
            </a:r>
            <a:r>
              <a:rPr lang="en-US" sz="2400" dirty="0" smtClean="0">
                <a:solidFill>
                  <a:srgbClr val="FF0000"/>
                </a:solidFill>
              </a:rPr>
              <a:t>SQM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999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That complete N=2 theories should have finite mutation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type follows from another conjecture (</a:t>
            </a:r>
            <a:r>
              <a:rPr lang="en-US" sz="2400" dirty="0" err="1" smtClean="0">
                <a:solidFill>
                  <a:srgbClr val="00B0F0"/>
                </a:solidFill>
              </a:rPr>
              <a:t>Cecotti,Neitzke,V</a:t>
            </a:r>
            <a:r>
              <a:rPr lang="en-US" sz="2400" dirty="0" smtClean="0">
                <a:solidFill>
                  <a:srgbClr val="00B0F0"/>
                </a:solidFill>
              </a:rPr>
              <a:t>):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4d/2d correspondence principle: To every UV complete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N=2 theory in 4d corresponds to an N=2 theory in 2d.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BPS quivers           </a:t>
            </a:r>
            <a:r>
              <a:rPr lang="en-US" sz="2400" dirty="0" smtClean="0">
                <a:solidFill>
                  <a:srgbClr val="00B050"/>
                </a:solidFill>
              </a:rPr>
              <a:t>--------------------------&gt;     </a:t>
            </a:r>
            <a:r>
              <a:rPr lang="en-US" sz="2400" dirty="0" err="1" smtClean="0">
                <a:solidFill>
                  <a:srgbClr val="FF0000"/>
                </a:solidFill>
              </a:rPr>
              <a:t>soliton</a:t>
            </a:r>
            <a:r>
              <a:rPr lang="en-US" sz="2400" dirty="0" smtClean="0">
                <a:solidFill>
                  <a:srgbClr val="FF0000"/>
                </a:solidFill>
              </a:rPr>
              <a:t> data in 2d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Nodes                    </a:t>
            </a:r>
            <a:r>
              <a:rPr lang="en-US" sz="2400" dirty="0" smtClean="0">
                <a:solidFill>
                  <a:srgbClr val="00B050"/>
                </a:solidFill>
              </a:rPr>
              <a:t>--------------------------&gt;     </a:t>
            </a:r>
            <a:r>
              <a:rPr lang="en-US" sz="2400" dirty="0" smtClean="0">
                <a:solidFill>
                  <a:srgbClr val="FF0000"/>
                </a:solidFill>
              </a:rPr>
              <a:t>2d </a:t>
            </a:r>
            <a:r>
              <a:rPr lang="en-US" sz="2400" dirty="0" err="1" smtClean="0">
                <a:solidFill>
                  <a:srgbClr val="FF0000"/>
                </a:solidFill>
              </a:rPr>
              <a:t>vacua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Links  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--------------------------&gt;     </a:t>
            </a:r>
            <a:r>
              <a:rPr lang="en-US" sz="2400" dirty="0" err="1" smtClean="0">
                <a:solidFill>
                  <a:srgbClr val="FF0000"/>
                </a:solidFill>
              </a:rPr>
              <a:t>solitons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Motivation:  2d  theory is the </a:t>
            </a:r>
            <a:r>
              <a:rPr lang="en-US" sz="2400" dirty="0" err="1" smtClean="0">
                <a:solidFill>
                  <a:srgbClr val="00B0F0"/>
                </a:solidFill>
              </a:rPr>
              <a:t>worldsheet</a:t>
            </a:r>
            <a:r>
              <a:rPr lang="en-US" sz="2400" dirty="0" smtClean="0">
                <a:solidFill>
                  <a:srgbClr val="00B0F0"/>
                </a:solidFill>
              </a:rPr>
              <a:t> theory of the IIB string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Complete Theories    </a:t>
            </a:r>
            <a:r>
              <a:rPr lang="en-US" sz="2400" dirty="0" smtClean="0">
                <a:solidFill>
                  <a:srgbClr val="00B050"/>
                </a:solidFill>
              </a:rPr>
              <a:t>--------------------&gt;     </a:t>
            </a:r>
            <a:r>
              <a:rPr lang="en-US" sz="2400" dirty="0" smtClean="0">
                <a:solidFill>
                  <a:srgbClr val="FF0000"/>
                </a:solidFill>
              </a:rPr>
              <a:t>central charge ≤ 1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Cecotti,V</a:t>
            </a:r>
            <a:r>
              <a:rPr lang="en-US" sz="2400" dirty="0" smtClean="0">
                <a:solidFill>
                  <a:srgbClr val="00B0F0"/>
                </a:solidFill>
              </a:rPr>
              <a:t> 90’s)            --------------------&gt;    links  </a:t>
            </a:r>
            <a:r>
              <a:rPr lang="en-US" sz="2400" dirty="0" smtClean="0">
                <a:solidFill>
                  <a:srgbClr val="FF0000"/>
                </a:solidFill>
              </a:rPr>
              <a:t>≤ 2 </a:t>
            </a:r>
            <a:r>
              <a:rPr lang="en-US" sz="2400" dirty="0" smtClean="0">
                <a:solidFill>
                  <a:srgbClr val="00B0F0"/>
                </a:solidFill>
              </a:rPr>
              <a:t>-------&gt;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                                                                   mutation finite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                                     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462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For example, 4d/2d correspondence leads to the following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quiver for pure SU(N) YM: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9692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Mutation finite Quivers have been classified by </a:t>
            </a:r>
          </a:p>
          <a:p>
            <a:r>
              <a:rPr lang="en-US" sz="2400" dirty="0" err="1" smtClean="0">
                <a:solidFill>
                  <a:srgbClr val="00B0F0"/>
                </a:solidFill>
              </a:rPr>
              <a:t>Felikson</a:t>
            </a:r>
            <a:r>
              <a:rPr lang="en-US" sz="2400" dirty="0" smtClean="0">
                <a:solidFill>
                  <a:srgbClr val="00B0F0"/>
                </a:solidFill>
              </a:rPr>
              <a:t>, Shapiro and </a:t>
            </a:r>
            <a:r>
              <a:rPr lang="en-US" sz="2400" dirty="0" err="1" smtClean="0">
                <a:solidFill>
                  <a:srgbClr val="00B0F0"/>
                </a:solidFill>
              </a:rPr>
              <a:t>Tumarkin</a:t>
            </a:r>
            <a:r>
              <a:rPr lang="en-US" sz="2400" dirty="0" smtClean="0">
                <a:solidFill>
                  <a:srgbClr val="00B0F0"/>
                </a:solidFill>
              </a:rPr>
              <a:t>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1-All 2 node quivers (by definition!)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2-Quivers associated with ideal triangulations of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bordered Riemann surfaces (</a:t>
            </a:r>
            <a:r>
              <a:rPr lang="en-US" sz="2400" dirty="0" err="1" smtClean="0">
                <a:solidFill>
                  <a:srgbClr val="FFFF00"/>
                </a:solidFill>
              </a:rPr>
              <a:t>Fomin</a:t>
            </a:r>
            <a:r>
              <a:rPr lang="en-US" sz="2400" dirty="0" smtClean="0">
                <a:solidFill>
                  <a:srgbClr val="FFFF00"/>
                </a:solidFill>
              </a:rPr>
              <a:t>, Shapiro, Thurston).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3-Eleven exceptional cases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All cases (2),(3) correspond to physical theories!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case (1), the ones with less than three lines are `good’.  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The fact that case (1) with more than three lines are `bad’ is also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hinted by the fact that all the cases (2), (3) have automatically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 or less lines between any two nodes.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2124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Building blocks: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235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These cases can be identified with the theories studied by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GMN (</a:t>
            </a:r>
            <a:r>
              <a:rPr lang="en-US" sz="2400" dirty="0" err="1" smtClean="0">
                <a:solidFill>
                  <a:srgbClr val="00B0F0"/>
                </a:solidFill>
              </a:rPr>
              <a:t>Gaiotto</a:t>
            </a:r>
            <a:r>
              <a:rPr lang="en-US" sz="2400" dirty="0" smtClean="0">
                <a:solidFill>
                  <a:srgbClr val="00B0F0"/>
                </a:solidFill>
              </a:rPr>
              <a:t>, Moore, </a:t>
            </a:r>
            <a:r>
              <a:rPr lang="en-US" sz="2400" dirty="0" err="1" smtClean="0">
                <a:solidFill>
                  <a:srgbClr val="00B0F0"/>
                </a:solidFill>
              </a:rPr>
              <a:t>Neitzke</a:t>
            </a:r>
            <a:r>
              <a:rPr lang="en-US" sz="2400" dirty="0" smtClean="0">
                <a:solidFill>
                  <a:srgbClr val="00B0F0"/>
                </a:solidFill>
              </a:rPr>
              <a:t>):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Two 5-branes wrapping Riemann surfaces with punctures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Whose circle </a:t>
            </a:r>
            <a:r>
              <a:rPr lang="en-US" sz="2400" dirty="0" err="1" smtClean="0">
                <a:solidFill>
                  <a:srgbClr val="00B0F0"/>
                </a:solidFill>
              </a:rPr>
              <a:t>compactifications</a:t>
            </a:r>
            <a:r>
              <a:rPr lang="en-US" sz="2400" dirty="0" smtClean="0">
                <a:solidFill>
                  <a:srgbClr val="00B0F0"/>
                </a:solidFill>
              </a:rPr>
              <a:t> leads to corresponding </a:t>
            </a:r>
          </a:p>
          <a:p>
            <a:r>
              <a:rPr lang="en-US" sz="2400" dirty="0" err="1" smtClean="0">
                <a:solidFill>
                  <a:srgbClr val="00B0F0"/>
                </a:solidFill>
              </a:rPr>
              <a:t>Hitchin</a:t>
            </a:r>
            <a:r>
              <a:rPr lang="en-US" sz="2400" dirty="0" smtClean="0">
                <a:solidFill>
                  <a:srgbClr val="00B0F0"/>
                </a:solidFill>
              </a:rPr>
              <a:t> systems (number of points on the border =order of pole -2).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Equivalently </a:t>
            </a:r>
            <a:r>
              <a:rPr lang="en-US" sz="2400" dirty="0" err="1" smtClean="0">
                <a:solidFill>
                  <a:srgbClr val="00B0F0"/>
                </a:solidFill>
              </a:rPr>
              <a:t>Calabi-Yau</a:t>
            </a:r>
            <a:r>
              <a:rPr lang="en-US" sz="2400" dirty="0" smtClean="0">
                <a:solidFill>
                  <a:srgbClr val="00B0F0"/>
                </a:solidFill>
              </a:rPr>
              <a:t> threefold with the geometry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609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</a:rPr>
              <a:t>Calabi-Yau</a:t>
            </a:r>
            <a:r>
              <a:rPr lang="en-US" sz="2400" dirty="0" smtClean="0">
                <a:solidFill>
                  <a:srgbClr val="00B0F0"/>
                </a:solidFill>
              </a:rPr>
              <a:t> interpretation of the exceptional E’s: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92805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There are some N=2 theories whose BPS spectrum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do not come from a quiver.   The only examples of this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type that we know of are of the kind where the phase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of the BPS states is dense on the unit circle (for which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KS formula does not apply). 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An example of this class is a genus </a:t>
            </a:r>
            <a:r>
              <a:rPr lang="en-US" sz="2400" dirty="0" smtClean="0">
                <a:solidFill>
                  <a:srgbClr val="FF0000"/>
                </a:solidFill>
              </a:rPr>
              <a:t>g&gt;2</a:t>
            </a:r>
            <a:r>
              <a:rPr lang="en-US" sz="2400" dirty="0" smtClean="0">
                <a:solidFill>
                  <a:srgbClr val="00B0F0"/>
                </a:solidFill>
              </a:rPr>
              <a:t> curve with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no punctures.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52444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Gauge theory interpretation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Riemann surface case (</a:t>
            </a:r>
            <a:r>
              <a:rPr lang="en-US" sz="2400" dirty="0" err="1" smtClean="0">
                <a:solidFill>
                  <a:srgbClr val="00B0F0"/>
                </a:solidFill>
              </a:rPr>
              <a:t>Gaiotto</a:t>
            </a:r>
            <a:r>
              <a:rPr lang="en-US" sz="2400" dirty="0" smtClean="0">
                <a:solidFill>
                  <a:srgbClr val="00B0F0"/>
                </a:solidFill>
              </a:rPr>
              <a:t>):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Punctures giving a 2</a:t>
            </a:r>
            <a:r>
              <a:rPr lang="en-US" sz="2400" baseline="30000" dirty="0" smtClean="0">
                <a:solidFill>
                  <a:srgbClr val="FFFF00"/>
                </a:solidFill>
              </a:rPr>
              <a:t>nd</a:t>
            </a:r>
            <a:r>
              <a:rPr lang="en-US" sz="2400" dirty="0" smtClean="0">
                <a:solidFill>
                  <a:srgbClr val="FFFF00"/>
                </a:solidFill>
              </a:rPr>
              <a:t> order pole:  Product of SU(2) gauge theories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with matter 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Higher order poles:  Can be viewed as </a:t>
            </a:r>
            <a:r>
              <a:rPr lang="en-US" sz="2400" dirty="0" err="1" smtClean="0">
                <a:solidFill>
                  <a:srgbClr val="FFFF00"/>
                </a:solidFill>
              </a:rPr>
              <a:t>gauing</a:t>
            </a:r>
            <a:r>
              <a:rPr lang="en-US" sz="2400" dirty="0" smtClean="0">
                <a:solidFill>
                  <a:srgbClr val="FFFF00"/>
                </a:solidFill>
              </a:rPr>
              <a:t> a subsystem which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has SU(2) symmetry: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 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4899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We identify the irregular singularities: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10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Gauge theory interpretation of other exceptional cases: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34874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Conformality</a:t>
            </a:r>
            <a:r>
              <a:rPr lang="en-US" sz="2400" dirty="0" smtClean="0">
                <a:solidFill>
                  <a:srgbClr val="FF0000"/>
                </a:solidFill>
              </a:rPr>
              <a:t> Criterion for Complete theories: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Either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-</a:t>
            </a:r>
            <a:r>
              <a:rPr lang="en-US" sz="2400" dirty="0" err="1" smtClean="0">
                <a:solidFill>
                  <a:srgbClr val="00B0F0"/>
                </a:solidFill>
              </a:rPr>
              <a:t>Maximality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(not </a:t>
            </a:r>
            <a:r>
              <a:rPr lang="en-US" sz="2400" dirty="0" err="1" smtClean="0">
                <a:solidFill>
                  <a:srgbClr val="00B050"/>
                </a:solidFill>
              </a:rPr>
              <a:t>subquiver</a:t>
            </a:r>
            <a:r>
              <a:rPr lang="en-US" sz="2400" dirty="0" smtClean="0">
                <a:solidFill>
                  <a:srgbClr val="00B050"/>
                </a:solidFill>
              </a:rPr>
              <a:t> of any other complete quiver)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                        =</a:t>
            </a:r>
            <a:r>
              <a:rPr lang="en-US" sz="2400" dirty="0" err="1" smtClean="0">
                <a:solidFill>
                  <a:srgbClr val="00B050"/>
                </a:solidFill>
              </a:rPr>
              <a:t>Gaiotto</a:t>
            </a:r>
            <a:r>
              <a:rPr lang="en-US" sz="2400" dirty="0" smtClean="0">
                <a:solidFill>
                  <a:srgbClr val="00B050"/>
                </a:solidFill>
              </a:rPr>
              <a:t> theories (double pole)+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                           Elliptic E’s+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                            X_7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or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-</a:t>
            </a:r>
            <a:r>
              <a:rPr lang="en-US" sz="2400" dirty="0" smtClean="0">
                <a:solidFill>
                  <a:srgbClr val="00B0F0"/>
                </a:solidFill>
              </a:rPr>
              <a:t>ADE </a:t>
            </a:r>
            <a:r>
              <a:rPr lang="en-US" sz="2400" dirty="0" smtClean="0">
                <a:solidFill>
                  <a:srgbClr val="00B050"/>
                </a:solidFill>
              </a:rPr>
              <a:t> (=quivers have no double lines in mutation orbit)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1726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Also, not all the quiver mutations are physically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sensible.  How to characterize good ones?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Conjecture:  For any quiver, only a finite set of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mutations are physically allowed.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Understanding what this subset is and how to use them to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classify physically allowed quivers is an important open problem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in this field.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                                             </a:t>
            </a:r>
            <a:r>
              <a:rPr lang="en-US" sz="2400" dirty="0" smtClean="0">
                <a:solidFill>
                  <a:srgbClr val="FFFF00"/>
                </a:solidFill>
              </a:rPr>
              <a:t>Conclusions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These ideas show the importance of understanding BPS states of N=2 theories.  In many cases theories are captured by quivers.   Quivers of complete N=2 theories are all classified and  very surprisingly can all be identified!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Are there other non-quiver complete theories, other than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Gaiotto</a:t>
            </a:r>
            <a:r>
              <a:rPr lang="en-US" sz="2400" dirty="0" smtClean="0">
                <a:solidFill>
                  <a:srgbClr val="FF0000"/>
                </a:solidFill>
              </a:rPr>
              <a:t> theories with no punctures?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14400"/>
            <a:ext cx="69746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Do all N=2 theories admit BPS quivers?   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No:  N=4 YM, viewed as N=2  </a:t>
            </a:r>
            <a:r>
              <a:rPr lang="en-US" sz="2400" dirty="0" smtClean="0">
                <a:solidFill>
                  <a:srgbClr val="FFFF00"/>
                </a:solidFill>
              </a:rPr>
              <a:t>(with M(</a:t>
            </a:r>
            <a:r>
              <a:rPr lang="en-US" sz="2400" dirty="0" err="1" smtClean="0">
                <a:solidFill>
                  <a:srgbClr val="FFFF00"/>
                </a:solidFill>
              </a:rPr>
              <a:t>adjoint</a:t>
            </a:r>
            <a:r>
              <a:rPr lang="en-US" sz="2400" dirty="0" smtClean="0">
                <a:solidFill>
                  <a:srgbClr val="FFFF00"/>
                </a:solidFill>
              </a:rPr>
              <a:t>)=0)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p,q</a:t>
            </a:r>
            <a:r>
              <a:rPr lang="en-US" sz="2400" dirty="0" smtClean="0">
                <a:solidFill>
                  <a:srgbClr val="FF0000"/>
                </a:solidFill>
              </a:rPr>
              <a:t>):  phase(Z) dense on the circle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having BPS quiver precludes that.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If we turn on the mass deformation, it will admit a BPS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quiver; but there are other theories which have no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analogous mass deformation, as we will note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Quiver Mutations: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As we change the choice of basis, we will have to change the quiver: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1247</Words>
  <Application>Microsoft Office PowerPoint</Application>
  <PresentationFormat>On-screen Show (4:3)</PresentationFormat>
  <Paragraphs>213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Cumrun Vafa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Cumrun Vafa</dc:title>
  <dc:creator>cv</dc:creator>
  <cp:lastModifiedBy>cv</cp:lastModifiedBy>
  <cp:revision>206</cp:revision>
  <dcterms:created xsi:type="dcterms:W3CDTF">2011-04-13T22:31:12Z</dcterms:created>
  <dcterms:modified xsi:type="dcterms:W3CDTF">2011-06-02T03:19:20Z</dcterms:modified>
</cp:coreProperties>
</file>